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300" r:id="rId2"/>
    <p:sldId id="256" r:id="rId3"/>
    <p:sldId id="257" r:id="rId4"/>
    <p:sldId id="290" r:id="rId5"/>
    <p:sldId id="291" r:id="rId6"/>
    <p:sldId id="303" r:id="rId7"/>
    <p:sldId id="302" r:id="rId8"/>
    <p:sldId id="301" r:id="rId9"/>
    <p:sldId id="304" r:id="rId10"/>
    <p:sldId id="295" r:id="rId11"/>
    <p:sldId id="296" r:id="rId12"/>
    <p:sldId id="297" r:id="rId13"/>
    <p:sldId id="298" r:id="rId14"/>
    <p:sldId id="299" r:id="rId15"/>
    <p:sldId id="277" r:id="rId16"/>
    <p:sldId id="305" r:id="rId17"/>
  </p:sldIdLst>
  <p:sldSz cx="9906000" cy="6858000" type="A4"/>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66FFFF"/>
    <a:srgbClr val="33CCCC"/>
    <a:srgbClr val="00CC99"/>
    <a:srgbClr val="0033CC"/>
    <a:srgbClr val="33CCFF"/>
    <a:srgbClr val="F5862B"/>
    <a:srgbClr val="006699"/>
    <a:srgbClr val="CC99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4653" autoAdjust="0"/>
  </p:normalViewPr>
  <p:slideViewPr>
    <p:cSldViewPr>
      <p:cViewPr varScale="1">
        <p:scale>
          <a:sx n="123" d="100"/>
          <a:sy n="123" d="100"/>
        </p:scale>
        <p:origin x="468" y="114"/>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DC9FE1-7D06-4354-A789-2EB52DFAC25A}" type="datetimeFigureOut">
              <a:rPr lang="en-US" smtClean="0"/>
              <a:t>1/31/2021</a:t>
            </a:fld>
            <a:endParaRPr lang="en-US"/>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896788-5ACB-4480-A174-9ED1C0E5A628}" type="slidenum">
              <a:rPr lang="en-US" smtClean="0"/>
              <a:t>‹#›</a:t>
            </a:fld>
            <a:endParaRPr lang="en-US"/>
          </a:p>
        </p:txBody>
      </p:sp>
    </p:spTree>
    <p:extLst>
      <p:ext uri="{BB962C8B-B14F-4D97-AF65-F5344CB8AC3E}">
        <p14:creationId xmlns:p14="http://schemas.microsoft.com/office/powerpoint/2010/main" val="2487680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896788-5ACB-4480-A174-9ED1C0E5A628}" type="slidenum">
              <a:rPr lang="en-US" smtClean="0"/>
              <a:t>1</a:t>
            </a:fld>
            <a:endParaRPr lang="en-US"/>
          </a:p>
        </p:txBody>
      </p:sp>
    </p:spTree>
    <p:extLst>
      <p:ext uri="{BB962C8B-B14F-4D97-AF65-F5344CB8AC3E}">
        <p14:creationId xmlns:p14="http://schemas.microsoft.com/office/powerpoint/2010/main" val="677785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896788-5ACB-4480-A174-9ED1C0E5A628}" type="slidenum">
              <a:rPr lang="en-US" smtClean="0"/>
              <a:t>4</a:t>
            </a:fld>
            <a:endParaRPr lang="en-US"/>
          </a:p>
        </p:txBody>
      </p:sp>
    </p:spTree>
    <p:extLst>
      <p:ext uri="{BB962C8B-B14F-4D97-AF65-F5344CB8AC3E}">
        <p14:creationId xmlns:p14="http://schemas.microsoft.com/office/powerpoint/2010/main" val="1206052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896788-5ACB-4480-A174-9ED1C0E5A628}" type="slidenum">
              <a:rPr lang="en-US" smtClean="0"/>
              <a:t>15</a:t>
            </a:fld>
            <a:endParaRPr lang="en-US" dirty="0"/>
          </a:p>
        </p:txBody>
      </p:sp>
    </p:spTree>
    <p:extLst>
      <p:ext uri="{BB962C8B-B14F-4D97-AF65-F5344CB8AC3E}">
        <p14:creationId xmlns:p14="http://schemas.microsoft.com/office/powerpoint/2010/main" val="3537019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6"/>
            <a:ext cx="8420100" cy="1470025"/>
          </a:xfrm>
        </p:spPr>
        <p:txBody>
          <a:bodyPr/>
          <a:lstStyle/>
          <a:p>
            <a:r>
              <a:rPr lang="en-US"/>
              <a:t>Click to edit Master title style</a:t>
            </a:r>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CFA47D0-BC8F-487C-B1E3-02A1739FAF8C}" type="datetimeFigureOut">
              <a:rPr lang="en-US" smtClean="0"/>
              <a:pPr/>
              <a:t>1/31/2021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DD2B21-77A5-4BAC-AF10-4A52746B1616}"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p14:dur="100" advClick="0" advTm="100">
        <p:fade/>
      </p:transition>
    </mc:Choice>
    <mc:Fallback>
      <p:transition advClick="0" advTm="1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FA47D0-BC8F-487C-B1E3-02A1739FAF8C}" type="datetimeFigureOut">
              <a:rPr lang="en-US" smtClean="0"/>
              <a:pPr/>
              <a:t>1/31/2021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DD2B21-77A5-4BAC-AF10-4A52746B1616}"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p14:dur="100" advClick="0" advTm="100">
        <p:fade/>
      </p:transition>
    </mc:Choice>
    <mc:Fallback>
      <p:transition advClick="0" advTm="1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9"/>
            <a:ext cx="22288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95300" y="274639"/>
            <a:ext cx="65214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FA47D0-BC8F-487C-B1E3-02A1739FAF8C}" type="datetimeFigureOut">
              <a:rPr lang="en-US" smtClean="0"/>
              <a:pPr/>
              <a:t>1/31/2021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DD2B21-77A5-4BAC-AF10-4A52746B1616}"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p14:dur="100" advClick="0" advTm="100">
        <p:fade/>
      </p:transition>
    </mc:Choice>
    <mc:Fallback>
      <p:transition advClick="0" advTm="1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FA47D0-BC8F-487C-B1E3-02A1739FAF8C}" type="datetimeFigureOut">
              <a:rPr lang="en-US" smtClean="0"/>
              <a:pPr/>
              <a:t>1/31/2021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DD2B21-77A5-4BAC-AF10-4A52746B1616}"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p14:dur="100" advClick="0" advTm="100">
        <p:fade/>
      </p:transition>
    </mc:Choice>
    <mc:Fallback>
      <p:transition advClick="0" advTm="1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1"/>
            <a:ext cx="84201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FA47D0-BC8F-487C-B1E3-02A1739FAF8C}" type="datetimeFigureOut">
              <a:rPr lang="en-US" smtClean="0"/>
              <a:pPr/>
              <a:t>1/31/2021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DD2B21-77A5-4BAC-AF10-4A52746B1616}"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p14:dur="100" advClick="0" advTm="100">
        <p:fade/>
      </p:transition>
    </mc:Choice>
    <mc:Fallback>
      <p:transition advClick="0" advTm="1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CFA47D0-BC8F-487C-B1E3-02A1739FAF8C}" type="datetimeFigureOut">
              <a:rPr lang="en-US" smtClean="0"/>
              <a:pPr/>
              <a:t>1/31/2021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DD2B21-77A5-4BAC-AF10-4A52746B1616}"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p14:dur="100" advClick="0" advTm="100">
        <p:fade/>
      </p:transition>
    </mc:Choice>
    <mc:Fallback>
      <p:transition advClick="0" advTm="1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CFA47D0-BC8F-487C-B1E3-02A1739FAF8C}" type="datetimeFigureOut">
              <a:rPr lang="en-US" smtClean="0"/>
              <a:pPr/>
              <a:t>1/31/2021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DD2B21-77A5-4BAC-AF10-4A52746B1616}"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p14:dur="100" advClick="0" advTm="100">
        <p:fade/>
      </p:transition>
    </mc:Choice>
    <mc:Fallback>
      <p:transition advClick="0" advTm="1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CFA47D0-BC8F-487C-B1E3-02A1739FAF8C}" type="datetimeFigureOut">
              <a:rPr lang="en-US" smtClean="0"/>
              <a:pPr/>
              <a:t>1/31/2021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DD2B21-77A5-4BAC-AF10-4A52746B1616}"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p14:dur="100" advClick="0" advTm="100">
        <p:fade/>
      </p:transition>
    </mc:Choice>
    <mc:Fallback>
      <p:transition advClick="0" advTm="1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FA47D0-BC8F-487C-B1E3-02A1739FAF8C}" type="datetimeFigureOut">
              <a:rPr lang="en-US" smtClean="0"/>
              <a:pPr/>
              <a:t>1/31/2021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DD2B21-77A5-4BAC-AF10-4A52746B1616}"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p14:dur="100" advClick="0" advTm="100">
        <p:fade/>
      </p:transition>
    </mc:Choice>
    <mc:Fallback>
      <p:transition advClick="0" advTm="1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FA47D0-BC8F-487C-B1E3-02A1739FAF8C}" type="datetimeFigureOut">
              <a:rPr lang="en-US" smtClean="0"/>
              <a:pPr/>
              <a:t>1/31/2021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DD2B21-77A5-4BAC-AF10-4A52746B1616}"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p14:dur="100" advClick="0" advTm="100">
        <p:fade/>
      </p:transition>
    </mc:Choice>
    <mc:Fallback>
      <p:transition advClick="0" advTm="1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FA47D0-BC8F-487C-B1E3-02A1739FAF8C}" type="datetimeFigureOut">
              <a:rPr lang="en-US" smtClean="0"/>
              <a:pPr/>
              <a:t>1/31/2021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DD2B21-77A5-4BAC-AF10-4A52746B1616}"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p14:dur="100" advClick="0" advTm="100">
        <p:fade/>
      </p:transition>
    </mc:Choice>
    <mc:Fallback>
      <p:transition advClick="0" advTm="1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FA47D0-BC8F-487C-B1E3-02A1739FAF8C}" type="datetimeFigureOut">
              <a:rPr lang="en-US" smtClean="0"/>
              <a:pPr/>
              <a:t>1/31/2021</a:t>
            </a:fld>
            <a:endParaRPr lang="en-US"/>
          </a:p>
        </p:txBody>
      </p:sp>
      <p:sp>
        <p:nvSpPr>
          <p:cNvPr id="5" name="Footer Placeholder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DD2B21-77A5-4BAC-AF10-4A52746B161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p14:dur="100" advClick="0" advTm="100">
        <p:fade/>
      </p:transition>
    </mc:Choice>
    <mc:Fallback>
      <p:transition advClick="0" advTm="10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jpeg"/></Relationships>
</file>

<file path=ppt/slides/_rels/slide13.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844BDB-8056-4770-B303-FC91E36579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43" y="0"/>
            <a:ext cx="9949543" cy="6858000"/>
          </a:xfrm>
          <a:prstGeom prst="rect">
            <a:avLst/>
          </a:prstGeom>
        </p:spPr>
      </p:pic>
      <p:sp>
        <p:nvSpPr>
          <p:cNvPr id="6" name="TextBox 5">
            <a:extLst>
              <a:ext uri="{FF2B5EF4-FFF2-40B4-BE49-F238E27FC236}">
                <a16:creationId xmlns:a16="http://schemas.microsoft.com/office/drawing/2014/main" id="{C1E4A786-EFDB-42D6-8850-9D87BAB89901}"/>
              </a:ext>
            </a:extLst>
          </p:cNvPr>
          <p:cNvSpPr txBox="1"/>
          <p:nvPr/>
        </p:nvSpPr>
        <p:spPr>
          <a:xfrm>
            <a:off x="1111751" y="4800600"/>
            <a:ext cx="7682498" cy="1477328"/>
          </a:xfrm>
          <a:prstGeom prst="rect">
            <a:avLst/>
          </a:prstGeom>
          <a:noFill/>
        </p:spPr>
        <p:txBody>
          <a:bodyPr wrap="square" rtlCol="0">
            <a:spAutoFit/>
          </a:bodyPr>
          <a:lstStyle/>
          <a:p>
            <a:pPr algn="ctr">
              <a:lnSpc>
                <a:spcPct val="300000"/>
              </a:lnSpc>
            </a:pPr>
            <a:r>
              <a:rPr lang="fa-IR" sz="2400" b="1" dirty="0">
                <a:cs typeface="B Bardiya" panose="00000400000000000000" pitchFamily="2" charset="-78"/>
              </a:rPr>
              <a:t>اما فقط </a:t>
            </a:r>
            <a:r>
              <a:rPr lang="fa-IR" sz="3600" b="1" dirty="0">
                <a:solidFill>
                  <a:srgbClr val="FF0000"/>
                </a:solidFill>
                <a:cs typeface="B Bardiya" panose="00000400000000000000" pitchFamily="2" charset="-78"/>
              </a:rPr>
              <a:t>یک ثانیه </a:t>
            </a:r>
            <a:r>
              <a:rPr lang="fa-IR" sz="2400" b="1" dirty="0">
                <a:cs typeface="B Bardiya" panose="00000400000000000000" pitchFamily="2" charset="-78"/>
              </a:rPr>
              <a:t>طول می کشد تا یک حادثه همه را نابود کند</a:t>
            </a:r>
            <a:endParaRPr lang="en-US" sz="2000" b="1" spc="100" dirty="0">
              <a:solidFill>
                <a:srgbClr val="006699"/>
              </a:solidFill>
              <a:latin typeface="Swiss911 XCm BT" pitchFamily="34" charset="0"/>
              <a:cs typeface="B Bardiya" panose="00000400000000000000" pitchFamily="2" charset="-78"/>
            </a:endParaRPr>
          </a:p>
        </p:txBody>
      </p:sp>
      <p:sp>
        <p:nvSpPr>
          <p:cNvPr id="14" name="TextBox 13">
            <a:extLst>
              <a:ext uri="{FF2B5EF4-FFF2-40B4-BE49-F238E27FC236}">
                <a16:creationId xmlns:a16="http://schemas.microsoft.com/office/drawing/2014/main" id="{906DC2CD-C083-42F3-AC53-821D552DAB94}"/>
              </a:ext>
            </a:extLst>
          </p:cNvPr>
          <p:cNvSpPr txBox="1"/>
          <p:nvPr/>
        </p:nvSpPr>
        <p:spPr>
          <a:xfrm>
            <a:off x="1828800" y="358170"/>
            <a:ext cx="7391400" cy="784830"/>
          </a:xfrm>
          <a:prstGeom prst="rect">
            <a:avLst/>
          </a:prstGeom>
          <a:noFill/>
        </p:spPr>
        <p:txBody>
          <a:bodyPr wrap="square" rtlCol="0">
            <a:spAutoFit/>
          </a:bodyPr>
          <a:lstStyle/>
          <a:p>
            <a:pPr>
              <a:lnSpc>
                <a:spcPct val="300000"/>
              </a:lnSpc>
            </a:pPr>
            <a:r>
              <a:rPr lang="fa-IR" dirty="0">
                <a:cs typeface="B Koodak" panose="00000700000000000000" pitchFamily="2" charset="-78"/>
              </a:rPr>
              <a:t> استفاده کنید.</a:t>
            </a:r>
            <a:r>
              <a:rPr lang="en-US" dirty="0">
                <a:cs typeface="B Koodak" panose="00000700000000000000" pitchFamily="2" charset="-78"/>
              </a:rPr>
              <a:t>(LOCK OUT &amp; TAG OUT) </a:t>
            </a:r>
            <a:r>
              <a:rPr lang="fa-IR" dirty="0">
                <a:cs typeface="B Koodak" panose="00000700000000000000" pitchFamily="2" charset="-78"/>
              </a:rPr>
              <a:t>برای تحقق کار ایمن از سیستم قفل گذاری</a:t>
            </a:r>
          </a:p>
        </p:txBody>
      </p:sp>
      <p:sp>
        <p:nvSpPr>
          <p:cNvPr id="15" name="TextBox 14">
            <a:extLst>
              <a:ext uri="{FF2B5EF4-FFF2-40B4-BE49-F238E27FC236}">
                <a16:creationId xmlns:a16="http://schemas.microsoft.com/office/drawing/2014/main" id="{7E151F44-A18B-4DBE-AC57-9CB5B0C55893}"/>
              </a:ext>
            </a:extLst>
          </p:cNvPr>
          <p:cNvSpPr txBox="1"/>
          <p:nvPr/>
        </p:nvSpPr>
        <p:spPr>
          <a:xfrm>
            <a:off x="152400" y="1143000"/>
            <a:ext cx="4876800" cy="4143442"/>
          </a:xfrm>
          <a:prstGeom prst="rect">
            <a:avLst/>
          </a:prstGeom>
          <a:noFill/>
        </p:spPr>
        <p:txBody>
          <a:bodyPr wrap="square" rtlCol="0">
            <a:spAutoFit/>
          </a:bodyPr>
          <a:lstStyle/>
          <a:p>
            <a:pPr>
              <a:lnSpc>
                <a:spcPct val="250000"/>
              </a:lnSpc>
            </a:pPr>
            <a:r>
              <a:rPr lang="fa-IR" dirty="0">
                <a:cs typeface="B Koodak" panose="00000700000000000000" pitchFamily="2" charset="-78"/>
              </a:rPr>
              <a:t>نوشتن یک قانون ایمنی به </a:t>
            </a:r>
            <a:r>
              <a:rPr lang="fa-IR" dirty="0">
                <a:solidFill>
                  <a:srgbClr val="FF0000"/>
                </a:solidFill>
                <a:cs typeface="B Koodak" panose="00000700000000000000" pitchFamily="2" charset="-78"/>
              </a:rPr>
              <a:t>یک دقیقه </a:t>
            </a:r>
            <a:r>
              <a:rPr lang="fa-IR" dirty="0">
                <a:cs typeface="B Koodak" panose="00000700000000000000" pitchFamily="2" charset="-78"/>
              </a:rPr>
              <a:t>زمان نیاز دارد </a:t>
            </a:r>
          </a:p>
          <a:p>
            <a:pPr>
              <a:lnSpc>
                <a:spcPct val="250000"/>
              </a:lnSpc>
            </a:pPr>
            <a:r>
              <a:rPr lang="fa-IR" dirty="0">
                <a:cs typeface="B Koodak" panose="00000700000000000000" pitchFamily="2" charset="-78"/>
              </a:rPr>
              <a:t>برگزاری یک جلسه ایمنی </a:t>
            </a:r>
            <a:r>
              <a:rPr lang="fa-IR" dirty="0">
                <a:solidFill>
                  <a:srgbClr val="FF0000"/>
                </a:solidFill>
                <a:cs typeface="B Koodak" panose="00000700000000000000" pitchFamily="2" charset="-78"/>
              </a:rPr>
              <a:t>یک ساعت </a:t>
            </a:r>
            <a:r>
              <a:rPr lang="fa-IR" dirty="0">
                <a:cs typeface="B Koodak" panose="00000700000000000000" pitchFamily="2" charset="-78"/>
              </a:rPr>
              <a:t>طول می کشد</a:t>
            </a:r>
          </a:p>
          <a:p>
            <a:pPr>
              <a:lnSpc>
                <a:spcPct val="250000"/>
              </a:lnSpc>
            </a:pPr>
            <a:r>
              <a:rPr lang="fa-IR" dirty="0">
                <a:cs typeface="B Koodak" panose="00000700000000000000" pitchFamily="2" charset="-78"/>
              </a:rPr>
              <a:t> طراحی یک برنامه ایمنی </a:t>
            </a:r>
            <a:r>
              <a:rPr lang="fa-IR" dirty="0">
                <a:solidFill>
                  <a:srgbClr val="FF0000"/>
                </a:solidFill>
                <a:cs typeface="B Koodak" panose="00000700000000000000" pitchFamily="2" charset="-78"/>
              </a:rPr>
              <a:t>یک هفته </a:t>
            </a:r>
            <a:r>
              <a:rPr lang="fa-IR" dirty="0">
                <a:cs typeface="B Koodak" panose="00000700000000000000" pitchFamily="2" charset="-78"/>
              </a:rPr>
              <a:t>طول می کشد </a:t>
            </a:r>
          </a:p>
          <a:p>
            <a:pPr>
              <a:lnSpc>
                <a:spcPct val="250000"/>
              </a:lnSpc>
            </a:pPr>
            <a:r>
              <a:rPr lang="fa-IR" dirty="0">
                <a:cs typeface="B Koodak" panose="00000700000000000000" pitchFamily="2" charset="-78"/>
              </a:rPr>
              <a:t>عملی شدن برنامه ایمنی </a:t>
            </a:r>
            <a:r>
              <a:rPr lang="fa-IR" dirty="0">
                <a:solidFill>
                  <a:srgbClr val="FF0000"/>
                </a:solidFill>
                <a:cs typeface="B Koodak" panose="00000700000000000000" pitchFamily="2" charset="-78"/>
              </a:rPr>
              <a:t>یک ماه </a:t>
            </a:r>
            <a:r>
              <a:rPr lang="fa-IR" dirty="0">
                <a:cs typeface="B Koodak" panose="00000700000000000000" pitchFamily="2" charset="-78"/>
              </a:rPr>
              <a:t>طول می کشد</a:t>
            </a:r>
          </a:p>
          <a:p>
            <a:pPr>
              <a:lnSpc>
                <a:spcPct val="250000"/>
              </a:lnSpc>
            </a:pPr>
            <a:r>
              <a:rPr lang="fa-IR" dirty="0">
                <a:cs typeface="B Koodak" panose="00000700000000000000" pitchFamily="2" charset="-78"/>
              </a:rPr>
              <a:t>کسب جایزه ایمنی </a:t>
            </a:r>
            <a:r>
              <a:rPr lang="fa-IR" dirty="0">
                <a:solidFill>
                  <a:srgbClr val="FF0000"/>
                </a:solidFill>
                <a:cs typeface="B Koodak" panose="00000700000000000000" pitchFamily="2" charset="-78"/>
              </a:rPr>
              <a:t>یک سال </a:t>
            </a:r>
            <a:r>
              <a:rPr lang="fa-IR" dirty="0">
                <a:cs typeface="B Koodak" panose="00000700000000000000" pitchFamily="2" charset="-78"/>
              </a:rPr>
              <a:t>طول می کشد </a:t>
            </a:r>
          </a:p>
          <a:p>
            <a:pPr>
              <a:lnSpc>
                <a:spcPct val="250000"/>
              </a:lnSpc>
            </a:pPr>
            <a:r>
              <a:rPr lang="fa-IR" dirty="0">
                <a:cs typeface="B Koodak" panose="00000700000000000000" pitchFamily="2" charset="-78"/>
              </a:rPr>
              <a:t>ساختن یک کارگر با ذهنیت کار ایمن </a:t>
            </a:r>
            <a:r>
              <a:rPr lang="fa-IR" dirty="0">
                <a:solidFill>
                  <a:srgbClr val="FF0000"/>
                </a:solidFill>
                <a:cs typeface="B Koodak" panose="00000700000000000000" pitchFamily="2" charset="-78"/>
              </a:rPr>
              <a:t>یک عمر </a:t>
            </a:r>
            <a:r>
              <a:rPr lang="fa-IR" dirty="0">
                <a:cs typeface="B Koodak" panose="00000700000000000000" pitchFamily="2" charset="-78"/>
              </a:rPr>
              <a:t>طول می کشد</a:t>
            </a:r>
          </a:p>
        </p:txBody>
      </p:sp>
    </p:spTree>
  </p:cSld>
  <p:clrMapOvr>
    <a:masterClrMapping/>
  </p:clrMapOvr>
  <mc:AlternateContent xmlns:mc="http://schemas.openxmlformats.org/markup-compatibility/2006">
    <mc:Choice xmlns:p14="http://schemas.microsoft.com/office/powerpoint/2010/main" Requires="p14">
      <p:transition p14:dur="100" advClick="0" advTm="100">
        <p:fade/>
      </p:transition>
    </mc:Choice>
    <mc:Fallback>
      <p:transition advClick="0" advTm="1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5EE303-9C2C-48D4-901E-E7A26D569874}"/>
              </a:ext>
            </a:extLst>
          </p:cNvPr>
          <p:cNvPicPr>
            <a:picLocks noChangeAspect="1"/>
          </p:cNvPicPr>
          <p:nvPr/>
        </p:nvPicPr>
        <p:blipFill>
          <a:blip r:embed="rId2"/>
          <a:stretch>
            <a:fillRect/>
          </a:stretch>
        </p:blipFill>
        <p:spPr>
          <a:xfrm>
            <a:off x="0" y="4215"/>
            <a:ext cx="9906000" cy="6849569"/>
          </a:xfrm>
          <a:prstGeom prst="rect">
            <a:avLst/>
          </a:prstGeom>
        </p:spPr>
      </p:pic>
      <p:sp>
        <p:nvSpPr>
          <p:cNvPr id="5" name="Title 1"/>
          <p:cNvSpPr txBox="1">
            <a:spLocks/>
          </p:cNvSpPr>
          <p:nvPr/>
        </p:nvSpPr>
        <p:spPr>
          <a:xfrm>
            <a:off x="1676400" y="140946"/>
            <a:ext cx="7200900" cy="685800"/>
          </a:xfrm>
          <a:prstGeom prst="rect">
            <a:avLst/>
          </a:prstGeom>
        </p:spPr>
        <p:txBody>
          <a:bodyPr vert="horz" lIns="91440" tIns="45720" rIns="91440" bIns="45720" rtlCol="0" anchor="ctr">
            <a:normAutofit/>
          </a:bodyPr>
          <a:lstStyle/>
          <a:p>
            <a:pPr lvl="0" algn="ctr">
              <a:spcBef>
                <a:spcPct val="0"/>
              </a:spcBef>
            </a:pPr>
            <a:r>
              <a:rPr lang="en-US" sz="2800" b="1" dirty="0">
                <a:solidFill>
                  <a:srgbClr val="0070C0"/>
                </a:solidFill>
                <a:latin typeface="+mj-lt"/>
                <a:ea typeface="+mj-ea"/>
                <a:cs typeface="+mj-cs"/>
              </a:rPr>
              <a:t>LO/TO DEVICES INSTALLATION</a:t>
            </a:r>
            <a:endParaRPr lang="fa-IR" sz="2800" b="1" dirty="0">
              <a:solidFill>
                <a:srgbClr val="0070C0"/>
              </a:solidFill>
              <a:latin typeface="+mj-lt"/>
              <a:ea typeface="+mj-ea"/>
              <a:cs typeface="+mj-cs"/>
            </a:endParaRPr>
          </a:p>
        </p:txBody>
      </p:sp>
      <p:pic>
        <p:nvPicPr>
          <p:cNvPr id="27650" name="Picture 2"/>
          <p:cNvPicPr>
            <a:picLocks noChangeAspect="1" noChangeArrowheads="1"/>
          </p:cNvPicPr>
          <p:nvPr/>
        </p:nvPicPr>
        <p:blipFill>
          <a:blip r:embed="rId3" cstate="print"/>
          <a:srcRect/>
          <a:stretch>
            <a:fillRect/>
          </a:stretch>
        </p:blipFill>
        <p:spPr bwMode="auto">
          <a:xfrm>
            <a:off x="533400" y="1371600"/>
            <a:ext cx="1981200" cy="1981200"/>
          </a:xfrm>
          <a:prstGeom prst="rect">
            <a:avLst/>
          </a:prstGeom>
          <a:noFill/>
          <a:ln w="9525">
            <a:noFill/>
            <a:miter lim="800000"/>
            <a:headEnd/>
            <a:tailEnd/>
          </a:ln>
          <a:effectLst/>
        </p:spPr>
      </p:pic>
      <p:pic>
        <p:nvPicPr>
          <p:cNvPr id="27651" name="Picture 3"/>
          <p:cNvPicPr>
            <a:picLocks noChangeAspect="1" noChangeArrowheads="1"/>
          </p:cNvPicPr>
          <p:nvPr/>
        </p:nvPicPr>
        <p:blipFill>
          <a:blip r:embed="rId4" cstate="print"/>
          <a:srcRect/>
          <a:stretch>
            <a:fillRect/>
          </a:stretch>
        </p:blipFill>
        <p:spPr bwMode="auto">
          <a:xfrm>
            <a:off x="2819401" y="1371601"/>
            <a:ext cx="1981200" cy="1981200"/>
          </a:xfrm>
          <a:prstGeom prst="rect">
            <a:avLst/>
          </a:prstGeom>
          <a:noFill/>
          <a:ln w="9525">
            <a:noFill/>
            <a:miter lim="800000"/>
            <a:headEnd/>
            <a:tailEnd/>
          </a:ln>
          <a:effectLst/>
        </p:spPr>
      </p:pic>
      <p:pic>
        <p:nvPicPr>
          <p:cNvPr id="27652" name="Picture 4"/>
          <p:cNvPicPr>
            <a:picLocks noChangeAspect="1" noChangeArrowheads="1"/>
          </p:cNvPicPr>
          <p:nvPr/>
        </p:nvPicPr>
        <p:blipFill>
          <a:blip r:embed="rId5" cstate="print"/>
          <a:srcRect/>
          <a:stretch>
            <a:fillRect/>
          </a:stretch>
        </p:blipFill>
        <p:spPr bwMode="auto">
          <a:xfrm>
            <a:off x="5105400" y="1371600"/>
            <a:ext cx="1981200" cy="1981200"/>
          </a:xfrm>
          <a:prstGeom prst="rect">
            <a:avLst/>
          </a:prstGeom>
          <a:noFill/>
          <a:ln w="9525">
            <a:noFill/>
            <a:miter lim="800000"/>
            <a:headEnd/>
            <a:tailEnd/>
          </a:ln>
          <a:effectLst/>
        </p:spPr>
      </p:pic>
      <p:pic>
        <p:nvPicPr>
          <p:cNvPr id="27653" name="Picture 5"/>
          <p:cNvPicPr>
            <a:picLocks noChangeAspect="1" noChangeArrowheads="1"/>
          </p:cNvPicPr>
          <p:nvPr/>
        </p:nvPicPr>
        <p:blipFill>
          <a:blip r:embed="rId6" cstate="print"/>
          <a:srcRect/>
          <a:stretch>
            <a:fillRect/>
          </a:stretch>
        </p:blipFill>
        <p:spPr bwMode="auto">
          <a:xfrm>
            <a:off x="7391400" y="1371600"/>
            <a:ext cx="1981200" cy="1981200"/>
          </a:xfrm>
          <a:prstGeom prst="rect">
            <a:avLst/>
          </a:prstGeom>
          <a:noFill/>
          <a:ln w="9525">
            <a:noFill/>
            <a:miter lim="800000"/>
            <a:headEnd/>
            <a:tailEnd/>
          </a:ln>
          <a:effectLst/>
        </p:spPr>
      </p:pic>
      <p:pic>
        <p:nvPicPr>
          <p:cNvPr id="27654" name="Picture 6"/>
          <p:cNvPicPr>
            <a:picLocks noChangeAspect="1" noChangeArrowheads="1"/>
          </p:cNvPicPr>
          <p:nvPr/>
        </p:nvPicPr>
        <p:blipFill>
          <a:blip r:embed="rId7" cstate="print"/>
          <a:srcRect/>
          <a:stretch>
            <a:fillRect/>
          </a:stretch>
        </p:blipFill>
        <p:spPr bwMode="auto">
          <a:xfrm>
            <a:off x="533399" y="4038600"/>
            <a:ext cx="1958975" cy="1958975"/>
          </a:xfrm>
          <a:prstGeom prst="rect">
            <a:avLst/>
          </a:prstGeom>
          <a:noFill/>
          <a:ln w="9525">
            <a:noFill/>
            <a:miter lim="800000"/>
            <a:headEnd/>
            <a:tailEnd/>
          </a:ln>
          <a:effectLst/>
        </p:spPr>
      </p:pic>
      <p:pic>
        <p:nvPicPr>
          <p:cNvPr id="27655" name="Picture 7"/>
          <p:cNvPicPr>
            <a:picLocks noChangeAspect="1" noChangeArrowheads="1"/>
          </p:cNvPicPr>
          <p:nvPr/>
        </p:nvPicPr>
        <p:blipFill>
          <a:blip r:embed="rId8" cstate="print"/>
          <a:srcRect/>
          <a:stretch>
            <a:fillRect/>
          </a:stretch>
        </p:blipFill>
        <p:spPr bwMode="auto">
          <a:xfrm>
            <a:off x="2819401" y="4038600"/>
            <a:ext cx="1981200" cy="1981200"/>
          </a:xfrm>
          <a:prstGeom prst="rect">
            <a:avLst/>
          </a:prstGeom>
          <a:noFill/>
          <a:ln w="9525">
            <a:noFill/>
            <a:miter lim="800000"/>
            <a:headEnd/>
            <a:tailEnd/>
          </a:ln>
          <a:effectLst/>
        </p:spPr>
      </p:pic>
      <p:pic>
        <p:nvPicPr>
          <p:cNvPr id="27656" name="Picture 8"/>
          <p:cNvPicPr>
            <a:picLocks noChangeAspect="1" noChangeArrowheads="1"/>
          </p:cNvPicPr>
          <p:nvPr/>
        </p:nvPicPr>
        <p:blipFill>
          <a:blip r:embed="rId9" cstate="print"/>
          <a:srcRect/>
          <a:stretch>
            <a:fillRect/>
          </a:stretch>
        </p:blipFill>
        <p:spPr bwMode="auto">
          <a:xfrm>
            <a:off x="5105400" y="4016375"/>
            <a:ext cx="2003425" cy="2003425"/>
          </a:xfrm>
          <a:prstGeom prst="rect">
            <a:avLst/>
          </a:prstGeom>
          <a:noFill/>
          <a:ln w="9525">
            <a:noFill/>
            <a:miter lim="800000"/>
            <a:headEnd/>
            <a:tailEnd/>
          </a:ln>
          <a:effectLst/>
        </p:spPr>
      </p:pic>
      <p:pic>
        <p:nvPicPr>
          <p:cNvPr id="27657" name="Picture 9"/>
          <p:cNvPicPr>
            <a:picLocks noChangeAspect="1" noChangeArrowheads="1"/>
          </p:cNvPicPr>
          <p:nvPr/>
        </p:nvPicPr>
        <p:blipFill>
          <a:blip r:embed="rId10" cstate="print"/>
          <a:srcRect/>
          <a:stretch>
            <a:fillRect/>
          </a:stretch>
        </p:blipFill>
        <p:spPr bwMode="auto">
          <a:xfrm>
            <a:off x="7391400" y="3994150"/>
            <a:ext cx="1949450" cy="1949450"/>
          </a:xfrm>
          <a:prstGeom prst="rect">
            <a:avLst/>
          </a:prstGeom>
          <a:noFill/>
          <a:ln w="9525">
            <a:noFill/>
            <a:miter lim="800000"/>
            <a:headEnd/>
            <a:tailEnd/>
          </a:ln>
          <a:effectLst/>
        </p:spPr>
      </p:pic>
      <p:sp>
        <p:nvSpPr>
          <p:cNvPr id="15" name="TextBox 14"/>
          <p:cNvSpPr txBox="1"/>
          <p:nvPr/>
        </p:nvSpPr>
        <p:spPr>
          <a:xfrm>
            <a:off x="533400" y="3352800"/>
            <a:ext cx="1981200" cy="292388"/>
          </a:xfrm>
          <a:prstGeom prst="rect">
            <a:avLst/>
          </a:prstGeom>
          <a:noFill/>
        </p:spPr>
        <p:txBody>
          <a:bodyPr wrap="square" rtlCol="0">
            <a:spAutoFit/>
          </a:bodyPr>
          <a:lstStyle/>
          <a:p>
            <a:r>
              <a:rPr lang="en-US" sz="1300" dirty="0"/>
              <a:t>STL-CTBL (MCCB Lockout)</a:t>
            </a:r>
          </a:p>
        </p:txBody>
      </p:sp>
      <p:sp>
        <p:nvSpPr>
          <p:cNvPr id="16" name="TextBox 15"/>
          <p:cNvSpPr txBox="1"/>
          <p:nvPr/>
        </p:nvSpPr>
        <p:spPr>
          <a:xfrm>
            <a:off x="2819400" y="3352800"/>
            <a:ext cx="1981200" cy="292388"/>
          </a:xfrm>
          <a:prstGeom prst="rect">
            <a:avLst/>
          </a:prstGeom>
          <a:noFill/>
        </p:spPr>
        <p:txBody>
          <a:bodyPr wrap="square" rtlCol="0">
            <a:spAutoFit/>
          </a:bodyPr>
          <a:lstStyle/>
          <a:p>
            <a:pPr algn="ctr"/>
            <a:r>
              <a:rPr lang="en-US" sz="1300" dirty="0"/>
              <a:t>UB-CTBL (MCB Lockout )</a:t>
            </a:r>
          </a:p>
        </p:txBody>
      </p:sp>
      <p:sp>
        <p:nvSpPr>
          <p:cNvPr id="17" name="TextBox 16"/>
          <p:cNvSpPr txBox="1"/>
          <p:nvPr/>
        </p:nvSpPr>
        <p:spPr>
          <a:xfrm>
            <a:off x="5029200" y="3352800"/>
            <a:ext cx="2133600" cy="292388"/>
          </a:xfrm>
          <a:prstGeom prst="rect">
            <a:avLst/>
          </a:prstGeom>
          <a:noFill/>
        </p:spPr>
        <p:txBody>
          <a:bodyPr wrap="square" rtlCol="0">
            <a:spAutoFit/>
          </a:bodyPr>
          <a:lstStyle/>
          <a:p>
            <a:r>
              <a:rPr lang="en-US" sz="1300" dirty="0"/>
              <a:t>MBPL (Push Button Lockout)</a:t>
            </a:r>
          </a:p>
        </p:txBody>
      </p:sp>
      <p:sp>
        <p:nvSpPr>
          <p:cNvPr id="18" name="TextBox 17"/>
          <p:cNvSpPr txBox="1"/>
          <p:nvPr/>
        </p:nvSpPr>
        <p:spPr>
          <a:xfrm>
            <a:off x="7391400" y="3352800"/>
            <a:ext cx="1981200" cy="292388"/>
          </a:xfrm>
          <a:prstGeom prst="rect">
            <a:avLst/>
          </a:prstGeom>
          <a:noFill/>
        </p:spPr>
        <p:txBody>
          <a:bodyPr wrap="square" rtlCol="0">
            <a:spAutoFit/>
          </a:bodyPr>
          <a:lstStyle/>
          <a:p>
            <a:pPr algn="ctr"/>
            <a:r>
              <a:rPr lang="en-US" sz="1300" dirty="0"/>
              <a:t>BT-CTBL (MCCB Lockout)</a:t>
            </a:r>
          </a:p>
        </p:txBody>
      </p:sp>
      <p:sp>
        <p:nvSpPr>
          <p:cNvPr id="19" name="TextBox 18"/>
          <p:cNvSpPr txBox="1"/>
          <p:nvPr/>
        </p:nvSpPr>
        <p:spPr>
          <a:xfrm>
            <a:off x="609600" y="6019800"/>
            <a:ext cx="1905000" cy="292388"/>
          </a:xfrm>
          <a:prstGeom prst="rect">
            <a:avLst/>
          </a:prstGeom>
          <a:noFill/>
        </p:spPr>
        <p:txBody>
          <a:bodyPr wrap="square" rtlCol="0">
            <a:spAutoFit/>
          </a:bodyPr>
          <a:lstStyle/>
          <a:p>
            <a:r>
              <a:rPr lang="en-US" sz="1300" dirty="0"/>
              <a:t>AB-CTBL (MCB Lockout )</a:t>
            </a:r>
          </a:p>
        </p:txBody>
      </p:sp>
      <p:sp>
        <p:nvSpPr>
          <p:cNvPr id="20" name="TextBox 19"/>
          <p:cNvSpPr txBox="1"/>
          <p:nvPr/>
        </p:nvSpPr>
        <p:spPr>
          <a:xfrm>
            <a:off x="2819400" y="6019800"/>
            <a:ext cx="1981200" cy="292388"/>
          </a:xfrm>
          <a:prstGeom prst="rect">
            <a:avLst/>
          </a:prstGeom>
          <a:noFill/>
        </p:spPr>
        <p:txBody>
          <a:bodyPr wrap="square" rtlCol="0">
            <a:spAutoFit/>
          </a:bodyPr>
          <a:lstStyle/>
          <a:p>
            <a:pPr algn="ctr"/>
            <a:r>
              <a:rPr lang="en-US" sz="1300" dirty="0"/>
              <a:t>LCB-RH (MCCB Lockout)</a:t>
            </a:r>
          </a:p>
        </p:txBody>
      </p:sp>
      <p:sp>
        <p:nvSpPr>
          <p:cNvPr id="21" name="TextBox 20"/>
          <p:cNvSpPr txBox="1"/>
          <p:nvPr/>
        </p:nvSpPr>
        <p:spPr>
          <a:xfrm>
            <a:off x="5181600" y="6019800"/>
            <a:ext cx="1981200" cy="292388"/>
          </a:xfrm>
          <a:prstGeom prst="rect">
            <a:avLst/>
          </a:prstGeom>
          <a:noFill/>
        </p:spPr>
        <p:txBody>
          <a:bodyPr wrap="square" rtlCol="0">
            <a:spAutoFit/>
          </a:bodyPr>
          <a:lstStyle/>
          <a:p>
            <a:pPr algn="ctr"/>
            <a:r>
              <a:rPr lang="en-US" sz="1300" dirty="0"/>
              <a:t>MG-CTBL (MCCB Lockout)</a:t>
            </a:r>
          </a:p>
        </p:txBody>
      </p:sp>
      <p:sp>
        <p:nvSpPr>
          <p:cNvPr id="22" name="TextBox 21"/>
          <p:cNvSpPr txBox="1"/>
          <p:nvPr/>
        </p:nvSpPr>
        <p:spPr>
          <a:xfrm>
            <a:off x="7391400" y="6032212"/>
            <a:ext cx="1905000" cy="292388"/>
          </a:xfrm>
          <a:prstGeom prst="rect">
            <a:avLst/>
          </a:prstGeom>
          <a:noFill/>
        </p:spPr>
        <p:txBody>
          <a:bodyPr wrap="square" rtlCol="0">
            <a:spAutoFit/>
          </a:bodyPr>
          <a:lstStyle/>
          <a:p>
            <a:pPr algn="ctr"/>
            <a:r>
              <a:rPr lang="en-US" sz="1300" dirty="0"/>
              <a:t>3PTP (Switch lockout)</a:t>
            </a:r>
          </a:p>
        </p:txBody>
      </p:sp>
      <p:sp>
        <p:nvSpPr>
          <p:cNvPr id="25" name="Title 1">
            <a:extLst>
              <a:ext uri="{FF2B5EF4-FFF2-40B4-BE49-F238E27FC236}">
                <a16:creationId xmlns:a16="http://schemas.microsoft.com/office/drawing/2014/main" id="{3306E2B5-4B68-411B-B6C1-D71EDFD5FDD0}"/>
              </a:ext>
            </a:extLst>
          </p:cNvPr>
          <p:cNvSpPr txBox="1">
            <a:spLocks/>
          </p:cNvSpPr>
          <p:nvPr/>
        </p:nvSpPr>
        <p:spPr>
          <a:xfrm>
            <a:off x="1371600" y="685799"/>
            <a:ext cx="7200900" cy="685800"/>
          </a:xfrm>
          <a:prstGeom prst="rect">
            <a:avLst/>
          </a:prstGeom>
        </p:spPr>
        <p:txBody>
          <a:bodyPr vert="horz" lIns="91440" tIns="45720" rIns="91440" bIns="45720" rtlCol="0" anchor="ctr">
            <a:normAutofit fontScale="32500" lnSpcReduction="20000"/>
          </a:bodyPr>
          <a:lstStyle/>
          <a:p>
            <a:pPr algn="ctr">
              <a:spcBef>
                <a:spcPct val="0"/>
              </a:spcBef>
            </a:pPr>
            <a:r>
              <a:rPr lang="fa-IR" sz="7200" dirty="0">
                <a:solidFill>
                  <a:srgbClr val="FF0000"/>
                </a:solidFill>
                <a:cs typeface="B Koodak" panose="00000700000000000000" pitchFamily="2" charset="-78"/>
              </a:rPr>
              <a:t>1.</a:t>
            </a:r>
            <a:r>
              <a:rPr lang="fa-IR" sz="7200" dirty="0">
                <a:solidFill>
                  <a:srgbClr val="00B050"/>
                </a:solidFill>
                <a:cs typeface="B Koodak" panose="00000700000000000000" pitchFamily="2" charset="-78"/>
              </a:rPr>
              <a:t> سامانه قفل گذاری جهت ایمن سازی منابع انرژی الکتریکی</a:t>
            </a:r>
            <a:endParaRPr lang="en-US" sz="7200" dirty="0">
              <a:solidFill>
                <a:srgbClr val="00B050"/>
              </a:solidFill>
              <a:cs typeface="B Koodak" panose="00000700000000000000" pitchFamily="2" charset="-78"/>
            </a:endParaRPr>
          </a:p>
        </p:txBody>
      </p:sp>
    </p:spTree>
  </p:cSld>
  <p:clrMapOvr>
    <a:masterClrMapping/>
  </p:clrMapOvr>
  <mc:AlternateContent xmlns:mc="http://schemas.openxmlformats.org/markup-compatibility/2006">
    <mc:Choice xmlns:p14="http://schemas.microsoft.com/office/powerpoint/2010/main" Requires="p14">
      <p:transition p14:dur="100" advClick="0" advTm="100">
        <p:fade/>
      </p:transition>
    </mc:Choice>
    <mc:Fallback>
      <p:transition advClick="0" advTm="1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B361EF-4729-445A-9064-70A8A92B415B}"/>
              </a:ext>
            </a:extLst>
          </p:cNvPr>
          <p:cNvPicPr>
            <a:picLocks noChangeAspect="1"/>
          </p:cNvPicPr>
          <p:nvPr/>
        </p:nvPicPr>
        <p:blipFill>
          <a:blip r:embed="rId2"/>
          <a:stretch>
            <a:fillRect/>
          </a:stretch>
        </p:blipFill>
        <p:spPr>
          <a:xfrm>
            <a:off x="0" y="6096"/>
            <a:ext cx="9906000" cy="6845807"/>
          </a:xfrm>
          <a:prstGeom prst="rect">
            <a:avLst/>
          </a:prstGeom>
        </p:spPr>
      </p:pic>
      <p:sp>
        <p:nvSpPr>
          <p:cNvPr id="8" name="TextBox 7"/>
          <p:cNvSpPr txBox="1"/>
          <p:nvPr/>
        </p:nvSpPr>
        <p:spPr>
          <a:xfrm>
            <a:off x="533400" y="3352800"/>
            <a:ext cx="1981200" cy="292388"/>
          </a:xfrm>
          <a:prstGeom prst="rect">
            <a:avLst/>
          </a:prstGeom>
          <a:noFill/>
        </p:spPr>
        <p:txBody>
          <a:bodyPr wrap="square" rtlCol="0">
            <a:spAutoFit/>
          </a:bodyPr>
          <a:lstStyle/>
          <a:p>
            <a:pPr algn="ctr"/>
            <a:r>
              <a:rPr lang="en-US" sz="1300" dirty="0"/>
              <a:t>AB-CTBL (MCB Lockout)</a:t>
            </a:r>
          </a:p>
        </p:txBody>
      </p:sp>
      <p:pic>
        <p:nvPicPr>
          <p:cNvPr id="28674" name="Picture 2"/>
          <p:cNvPicPr>
            <a:picLocks noChangeAspect="1" noChangeArrowheads="1"/>
          </p:cNvPicPr>
          <p:nvPr/>
        </p:nvPicPr>
        <p:blipFill>
          <a:blip r:embed="rId3" cstate="print"/>
          <a:srcRect/>
          <a:stretch>
            <a:fillRect/>
          </a:stretch>
        </p:blipFill>
        <p:spPr bwMode="auto">
          <a:xfrm>
            <a:off x="533400" y="1371600"/>
            <a:ext cx="1981200" cy="1981200"/>
          </a:xfrm>
          <a:prstGeom prst="rect">
            <a:avLst/>
          </a:prstGeom>
          <a:noFill/>
          <a:ln w="9525">
            <a:noFill/>
            <a:miter lim="800000"/>
            <a:headEnd/>
            <a:tailEnd/>
          </a:ln>
          <a:effectLst/>
        </p:spPr>
      </p:pic>
      <p:pic>
        <p:nvPicPr>
          <p:cNvPr id="28675" name="Picture 3"/>
          <p:cNvPicPr>
            <a:picLocks noChangeAspect="1" noChangeArrowheads="1"/>
          </p:cNvPicPr>
          <p:nvPr/>
        </p:nvPicPr>
        <p:blipFill>
          <a:blip r:embed="rId4" cstate="print"/>
          <a:srcRect/>
          <a:stretch>
            <a:fillRect/>
          </a:stretch>
        </p:blipFill>
        <p:spPr bwMode="auto">
          <a:xfrm>
            <a:off x="2819400" y="1371601"/>
            <a:ext cx="1981200" cy="1981200"/>
          </a:xfrm>
          <a:prstGeom prst="rect">
            <a:avLst/>
          </a:prstGeom>
          <a:noFill/>
          <a:ln w="9525">
            <a:noFill/>
            <a:miter lim="800000"/>
            <a:headEnd/>
            <a:tailEnd/>
          </a:ln>
          <a:effectLst/>
        </p:spPr>
      </p:pic>
      <p:pic>
        <p:nvPicPr>
          <p:cNvPr id="28676" name="Picture 4"/>
          <p:cNvPicPr>
            <a:picLocks noChangeAspect="1" noChangeArrowheads="1"/>
          </p:cNvPicPr>
          <p:nvPr/>
        </p:nvPicPr>
        <p:blipFill>
          <a:blip r:embed="rId5" cstate="print"/>
          <a:srcRect/>
          <a:stretch>
            <a:fillRect/>
          </a:stretch>
        </p:blipFill>
        <p:spPr bwMode="auto">
          <a:xfrm>
            <a:off x="5105400" y="1371601"/>
            <a:ext cx="1981200" cy="1981200"/>
          </a:xfrm>
          <a:prstGeom prst="rect">
            <a:avLst/>
          </a:prstGeom>
          <a:noFill/>
          <a:ln w="9525">
            <a:noFill/>
            <a:miter lim="800000"/>
            <a:headEnd/>
            <a:tailEnd/>
          </a:ln>
          <a:effectLst/>
        </p:spPr>
      </p:pic>
      <p:pic>
        <p:nvPicPr>
          <p:cNvPr id="28677" name="Picture 5"/>
          <p:cNvPicPr>
            <a:picLocks noChangeAspect="1" noChangeArrowheads="1"/>
          </p:cNvPicPr>
          <p:nvPr/>
        </p:nvPicPr>
        <p:blipFill>
          <a:blip r:embed="rId6" cstate="print"/>
          <a:srcRect/>
          <a:stretch>
            <a:fillRect/>
          </a:stretch>
        </p:blipFill>
        <p:spPr bwMode="auto">
          <a:xfrm>
            <a:off x="7391400" y="1371601"/>
            <a:ext cx="1981200" cy="1981200"/>
          </a:xfrm>
          <a:prstGeom prst="rect">
            <a:avLst/>
          </a:prstGeom>
          <a:noFill/>
          <a:ln w="9525">
            <a:noFill/>
            <a:miter lim="800000"/>
            <a:headEnd/>
            <a:tailEnd/>
          </a:ln>
          <a:effectLst/>
        </p:spPr>
      </p:pic>
      <p:pic>
        <p:nvPicPr>
          <p:cNvPr id="28678" name="Picture 6"/>
          <p:cNvPicPr>
            <a:picLocks noChangeAspect="1" noChangeArrowheads="1"/>
          </p:cNvPicPr>
          <p:nvPr/>
        </p:nvPicPr>
        <p:blipFill>
          <a:blip r:embed="rId7" cstate="print"/>
          <a:srcRect/>
          <a:stretch>
            <a:fillRect/>
          </a:stretch>
        </p:blipFill>
        <p:spPr bwMode="auto">
          <a:xfrm>
            <a:off x="533401" y="3962400"/>
            <a:ext cx="1981200" cy="1981200"/>
          </a:xfrm>
          <a:prstGeom prst="rect">
            <a:avLst/>
          </a:prstGeom>
          <a:noFill/>
          <a:ln w="9525">
            <a:noFill/>
            <a:miter lim="800000"/>
            <a:headEnd/>
            <a:tailEnd/>
          </a:ln>
          <a:effectLst/>
        </p:spPr>
      </p:pic>
      <p:pic>
        <p:nvPicPr>
          <p:cNvPr id="28679" name="Picture 7"/>
          <p:cNvPicPr>
            <a:picLocks noChangeAspect="1" noChangeArrowheads="1"/>
          </p:cNvPicPr>
          <p:nvPr/>
        </p:nvPicPr>
        <p:blipFill>
          <a:blip r:embed="rId8" cstate="print"/>
          <a:srcRect/>
          <a:stretch>
            <a:fillRect/>
          </a:stretch>
        </p:blipFill>
        <p:spPr bwMode="auto">
          <a:xfrm>
            <a:off x="2819400" y="3962400"/>
            <a:ext cx="1981200" cy="1981200"/>
          </a:xfrm>
          <a:prstGeom prst="rect">
            <a:avLst/>
          </a:prstGeom>
          <a:noFill/>
          <a:ln w="9525">
            <a:noFill/>
            <a:miter lim="800000"/>
            <a:headEnd/>
            <a:tailEnd/>
          </a:ln>
          <a:effectLst/>
        </p:spPr>
      </p:pic>
      <p:pic>
        <p:nvPicPr>
          <p:cNvPr id="28680" name="Picture 8"/>
          <p:cNvPicPr>
            <a:picLocks noChangeAspect="1" noChangeArrowheads="1"/>
          </p:cNvPicPr>
          <p:nvPr/>
        </p:nvPicPr>
        <p:blipFill>
          <a:blip r:embed="rId9" cstate="print"/>
          <a:srcRect/>
          <a:stretch>
            <a:fillRect/>
          </a:stretch>
        </p:blipFill>
        <p:spPr bwMode="auto">
          <a:xfrm>
            <a:off x="5105400" y="3962400"/>
            <a:ext cx="1981200" cy="1981200"/>
          </a:xfrm>
          <a:prstGeom prst="rect">
            <a:avLst/>
          </a:prstGeom>
          <a:noFill/>
          <a:ln w="9525">
            <a:noFill/>
            <a:miter lim="800000"/>
            <a:headEnd/>
            <a:tailEnd/>
          </a:ln>
          <a:effectLst/>
        </p:spPr>
      </p:pic>
      <p:pic>
        <p:nvPicPr>
          <p:cNvPr id="28681" name="Picture 9"/>
          <p:cNvPicPr>
            <a:picLocks noChangeAspect="1" noChangeArrowheads="1"/>
          </p:cNvPicPr>
          <p:nvPr/>
        </p:nvPicPr>
        <p:blipFill>
          <a:blip r:embed="rId10" cstate="print"/>
          <a:srcRect/>
          <a:stretch>
            <a:fillRect/>
          </a:stretch>
        </p:blipFill>
        <p:spPr bwMode="auto">
          <a:xfrm>
            <a:off x="7391400" y="3962400"/>
            <a:ext cx="1981200" cy="1981200"/>
          </a:xfrm>
          <a:prstGeom prst="rect">
            <a:avLst/>
          </a:prstGeom>
          <a:noFill/>
          <a:ln w="9525">
            <a:noFill/>
            <a:miter lim="800000"/>
            <a:headEnd/>
            <a:tailEnd/>
          </a:ln>
          <a:effectLst/>
        </p:spPr>
      </p:pic>
      <p:sp>
        <p:nvSpPr>
          <p:cNvPr id="17" name="TextBox 16"/>
          <p:cNvSpPr txBox="1"/>
          <p:nvPr/>
        </p:nvSpPr>
        <p:spPr>
          <a:xfrm>
            <a:off x="2743200" y="3352800"/>
            <a:ext cx="2209800" cy="292388"/>
          </a:xfrm>
          <a:prstGeom prst="rect">
            <a:avLst/>
          </a:prstGeom>
          <a:noFill/>
        </p:spPr>
        <p:txBody>
          <a:bodyPr wrap="square" rtlCol="0">
            <a:spAutoFit/>
          </a:bodyPr>
          <a:lstStyle/>
          <a:p>
            <a:pPr algn="ctr"/>
            <a:r>
              <a:rPr lang="en-US" sz="1300" dirty="0"/>
              <a:t>DEH-Y3 HASP (MCB Lockout)</a:t>
            </a:r>
          </a:p>
        </p:txBody>
      </p:sp>
      <p:sp>
        <p:nvSpPr>
          <p:cNvPr id="18" name="TextBox 17"/>
          <p:cNvSpPr txBox="1"/>
          <p:nvPr/>
        </p:nvSpPr>
        <p:spPr>
          <a:xfrm>
            <a:off x="5105400" y="3352800"/>
            <a:ext cx="1981200" cy="292388"/>
          </a:xfrm>
          <a:prstGeom prst="rect">
            <a:avLst/>
          </a:prstGeom>
          <a:noFill/>
        </p:spPr>
        <p:txBody>
          <a:bodyPr wrap="square" rtlCol="0">
            <a:spAutoFit/>
          </a:bodyPr>
          <a:lstStyle/>
          <a:p>
            <a:pPr algn="ctr"/>
            <a:r>
              <a:rPr lang="en-US" sz="1300" dirty="0"/>
              <a:t>POW-CTBL (MCB Lockout)</a:t>
            </a:r>
          </a:p>
        </p:txBody>
      </p:sp>
      <p:sp>
        <p:nvSpPr>
          <p:cNvPr id="19" name="TextBox 18"/>
          <p:cNvSpPr txBox="1"/>
          <p:nvPr/>
        </p:nvSpPr>
        <p:spPr>
          <a:xfrm>
            <a:off x="7391400" y="3352800"/>
            <a:ext cx="1981200" cy="292388"/>
          </a:xfrm>
          <a:prstGeom prst="rect">
            <a:avLst/>
          </a:prstGeom>
          <a:noFill/>
        </p:spPr>
        <p:txBody>
          <a:bodyPr wrap="square" rtlCol="0">
            <a:spAutoFit/>
          </a:bodyPr>
          <a:lstStyle/>
          <a:p>
            <a:pPr algn="ctr"/>
            <a:r>
              <a:rPr lang="en-US" sz="1300" dirty="0"/>
              <a:t>RNH-36 HASP (Isolator)</a:t>
            </a:r>
          </a:p>
        </p:txBody>
      </p:sp>
      <p:sp>
        <p:nvSpPr>
          <p:cNvPr id="20" name="TextBox 19"/>
          <p:cNvSpPr txBox="1"/>
          <p:nvPr/>
        </p:nvSpPr>
        <p:spPr>
          <a:xfrm>
            <a:off x="533400" y="5943600"/>
            <a:ext cx="1981200" cy="292388"/>
          </a:xfrm>
          <a:prstGeom prst="rect">
            <a:avLst/>
          </a:prstGeom>
          <a:noFill/>
        </p:spPr>
        <p:txBody>
          <a:bodyPr wrap="square" rtlCol="0">
            <a:spAutoFit/>
          </a:bodyPr>
          <a:lstStyle/>
          <a:p>
            <a:pPr algn="ctr"/>
            <a:r>
              <a:rPr lang="en-US" sz="1300" dirty="0"/>
              <a:t>MG-CTBL (MCB Lockout)</a:t>
            </a:r>
          </a:p>
        </p:txBody>
      </p:sp>
      <p:sp>
        <p:nvSpPr>
          <p:cNvPr id="21" name="TextBox 20"/>
          <p:cNvSpPr txBox="1"/>
          <p:nvPr/>
        </p:nvSpPr>
        <p:spPr>
          <a:xfrm>
            <a:off x="2743200" y="5943600"/>
            <a:ext cx="2133600" cy="292388"/>
          </a:xfrm>
          <a:prstGeom prst="rect">
            <a:avLst/>
          </a:prstGeom>
          <a:noFill/>
        </p:spPr>
        <p:txBody>
          <a:bodyPr wrap="square" rtlCol="0">
            <a:spAutoFit/>
          </a:bodyPr>
          <a:lstStyle/>
          <a:p>
            <a:pPr algn="ctr"/>
            <a:r>
              <a:rPr lang="en-US" sz="1300" dirty="0"/>
              <a:t>LEPB (Push Button Lockout) </a:t>
            </a:r>
          </a:p>
        </p:txBody>
      </p:sp>
      <p:sp>
        <p:nvSpPr>
          <p:cNvPr id="22" name="TextBox 21"/>
          <p:cNvSpPr txBox="1"/>
          <p:nvPr/>
        </p:nvSpPr>
        <p:spPr>
          <a:xfrm>
            <a:off x="5105400" y="5943600"/>
            <a:ext cx="1981200" cy="292388"/>
          </a:xfrm>
          <a:prstGeom prst="rect">
            <a:avLst/>
          </a:prstGeom>
          <a:noFill/>
        </p:spPr>
        <p:txBody>
          <a:bodyPr wrap="square" rtlCol="0">
            <a:spAutoFit/>
          </a:bodyPr>
          <a:lstStyle/>
          <a:p>
            <a:pPr algn="ctr"/>
            <a:r>
              <a:rPr lang="en-US" sz="1300" dirty="0"/>
              <a:t>CEPL-Y (Plug Lockout )</a:t>
            </a:r>
          </a:p>
        </p:txBody>
      </p:sp>
      <p:sp>
        <p:nvSpPr>
          <p:cNvPr id="23" name="TextBox 22"/>
          <p:cNvSpPr txBox="1"/>
          <p:nvPr/>
        </p:nvSpPr>
        <p:spPr>
          <a:xfrm>
            <a:off x="7391400" y="5943600"/>
            <a:ext cx="1981200" cy="292388"/>
          </a:xfrm>
          <a:prstGeom prst="rect">
            <a:avLst/>
          </a:prstGeom>
          <a:noFill/>
        </p:spPr>
        <p:txBody>
          <a:bodyPr wrap="square" rtlCol="0">
            <a:spAutoFit/>
          </a:bodyPr>
          <a:lstStyle/>
          <a:p>
            <a:pPr algn="ctr"/>
            <a:r>
              <a:rPr lang="en-US" sz="1300" dirty="0"/>
              <a:t>PO-CTBL (MCB Lockout )</a:t>
            </a:r>
          </a:p>
        </p:txBody>
      </p:sp>
      <p:sp>
        <p:nvSpPr>
          <p:cNvPr id="24" name="Title 1">
            <a:extLst>
              <a:ext uri="{FF2B5EF4-FFF2-40B4-BE49-F238E27FC236}">
                <a16:creationId xmlns:a16="http://schemas.microsoft.com/office/drawing/2014/main" id="{E624255F-3672-49FB-A0C3-42CD49027126}"/>
              </a:ext>
            </a:extLst>
          </p:cNvPr>
          <p:cNvSpPr txBox="1">
            <a:spLocks/>
          </p:cNvSpPr>
          <p:nvPr/>
        </p:nvSpPr>
        <p:spPr>
          <a:xfrm>
            <a:off x="1371600" y="533400"/>
            <a:ext cx="7200900" cy="685800"/>
          </a:xfrm>
          <a:prstGeom prst="rect">
            <a:avLst/>
          </a:prstGeom>
        </p:spPr>
        <p:txBody>
          <a:bodyPr vert="horz" lIns="91440" tIns="45720" rIns="91440" bIns="45720" rtlCol="0" anchor="ctr">
            <a:normAutofit fontScale="32500" lnSpcReduction="20000"/>
          </a:bodyPr>
          <a:lstStyle/>
          <a:p>
            <a:pPr algn="ctr">
              <a:spcBef>
                <a:spcPct val="0"/>
              </a:spcBef>
            </a:pPr>
            <a:r>
              <a:rPr lang="fa-IR" sz="7200" dirty="0">
                <a:solidFill>
                  <a:srgbClr val="FF0000"/>
                </a:solidFill>
                <a:cs typeface="B Koodak" panose="00000700000000000000" pitchFamily="2" charset="-78"/>
              </a:rPr>
              <a:t>2. </a:t>
            </a:r>
            <a:r>
              <a:rPr lang="fa-IR" sz="7200" dirty="0">
                <a:solidFill>
                  <a:srgbClr val="00B050"/>
                </a:solidFill>
                <a:cs typeface="B Koodak" panose="00000700000000000000" pitchFamily="2" charset="-78"/>
              </a:rPr>
              <a:t>سامانه قفل گذاری جهت ایمن سازی منابع انرژی الکتریکی0</a:t>
            </a:r>
            <a:endParaRPr lang="en-US" sz="7200" dirty="0">
              <a:solidFill>
                <a:srgbClr val="00B050"/>
              </a:solidFill>
              <a:cs typeface="B Koodak" panose="00000700000000000000" pitchFamily="2" charset="-78"/>
            </a:endParaRPr>
          </a:p>
        </p:txBody>
      </p:sp>
    </p:spTree>
  </p:cSld>
  <p:clrMapOvr>
    <a:masterClrMapping/>
  </p:clrMapOvr>
  <mc:AlternateContent xmlns:mc="http://schemas.openxmlformats.org/markup-compatibility/2006">
    <mc:Choice xmlns:p14="http://schemas.microsoft.com/office/powerpoint/2010/main" Requires="p14">
      <p:transition p14:dur="100" advClick="0" advTm="100">
        <p:fade/>
      </p:transition>
    </mc:Choice>
    <mc:Fallback>
      <p:transition advClick="0" advTm="1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D4D7D-539B-436D-873A-74E2E479190F}"/>
              </a:ext>
            </a:extLst>
          </p:cNvPr>
          <p:cNvPicPr>
            <a:picLocks noChangeAspect="1"/>
          </p:cNvPicPr>
          <p:nvPr/>
        </p:nvPicPr>
        <p:blipFill>
          <a:blip r:embed="rId2"/>
          <a:stretch>
            <a:fillRect/>
          </a:stretch>
        </p:blipFill>
        <p:spPr>
          <a:xfrm>
            <a:off x="0" y="6096"/>
            <a:ext cx="9906000" cy="6845807"/>
          </a:xfrm>
          <a:prstGeom prst="rect">
            <a:avLst/>
          </a:prstGeom>
        </p:spPr>
      </p:pic>
      <p:sp>
        <p:nvSpPr>
          <p:cNvPr id="6" name="TextBox 5"/>
          <p:cNvSpPr txBox="1"/>
          <p:nvPr/>
        </p:nvSpPr>
        <p:spPr>
          <a:xfrm>
            <a:off x="533400" y="2984212"/>
            <a:ext cx="1981200" cy="292388"/>
          </a:xfrm>
          <a:prstGeom prst="rect">
            <a:avLst/>
          </a:prstGeom>
          <a:noFill/>
        </p:spPr>
        <p:txBody>
          <a:bodyPr wrap="square" rtlCol="0">
            <a:spAutoFit/>
          </a:bodyPr>
          <a:lstStyle/>
          <a:p>
            <a:pPr algn="ctr"/>
            <a:r>
              <a:rPr lang="en-US" sz="1300" dirty="0"/>
              <a:t>MG-CTBL (MCB Lockout)</a:t>
            </a:r>
          </a:p>
        </p:txBody>
      </p:sp>
      <p:pic>
        <p:nvPicPr>
          <p:cNvPr id="29698" name="Picture 2"/>
          <p:cNvPicPr>
            <a:picLocks noChangeAspect="1" noChangeArrowheads="1"/>
          </p:cNvPicPr>
          <p:nvPr/>
        </p:nvPicPr>
        <p:blipFill>
          <a:blip r:embed="rId3" cstate="print"/>
          <a:srcRect/>
          <a:stretch>
            <a:fillRect/>
          </a:stretch>
        </p:blipFill>
        <p:spPr bwMode="auto">
          <a:xfrm>
            <a:off x="533400" y="1066800"/>
            <a:ext cx="1981200" cy="1981200"/>
          </a:xfrm>
          <a:prstGeom prst="rect">
            <a:avLst/>
          </a:prstGeom>
          <a:noFill/>
          <a:ln w="9525">
            <a:noFill/>
            <a:miter lim="800000"/>
            <a:headEnd/>
            <a:tailEnd/>
          </a:ln>
          <a:effectLst/>
        </p:spPr>
      </p:pic>
      <p:pic>
        <p:nvPicPr>
          <p:cNvPr id="29699" name="Picture 3"/>
          <p:cNvPicPr>
            <a:picLocks noChangeAspect="1" noChangeArrowheads="1"/>
          </p:cNvPicPr>
          <p:nvPr/>
        </p:nvPicPr>
        <p:blipFill>
          <a:blip r:embed="rId4" cstate="print"/>
          <a:srcRect/>
          <a:stretch>
            <a:fillRect/>
          </a:stretch>
        </p:blipFill>
        <p:spPr bwMode="auto">
          <a:xfrm>
            <a:off x="2819400" y="1066800"/>
            <a:ext cx="1981200" cy="1981200"/>
          </a:xfrm>
          <a:prstGeom prst="rect">
            <a:avLst/>
          </a:prstGeom>
          <a:noFill/>
          <a:ln w="9525">
            <a:noFill/>
            <a:miter lim="800000"/>
            <a:headEnd/>
            <a:tailEnd/>
          </a:ln>
          <a:effectLst/>
        </p:spPr>
      </p:pic>
      <p:pic>
        <p:nvPicPr>
          <p:cNvPr id="29700" name="Picture 4"/>
          <p:cNvPicPr>
            <a:picLocks noChangeAspect="1" noChangeArrowheads="1"/>
          </p:cNvPicPr>
          <p:nvPr/>
        </p:nvPicPr>
        <p:blipFill>
          <a:blip r:embed="rId5" cstate="print"/>
          <a:srcRect/>
          <a:stretch>
            <a:fillRect/>
          </a:stretch>
        </p:blipFill>
        <p:spPr bwMode="auto">
          <a:xfrm>
            <a:off x="5105400" y="1066800"/>
            <a:ext cx="1981200" cy="1981200"/>
          </a:xfrm>
          <a:prstGeom prst="rect">
            <a:avLst/>
          </a:prstGeom>
          <a:noFill/>
          <a:ln w="9525">
            <a:noFill/>
            <a:miter lim="800000"/>
            <a:headEnd/>
            <a:tailEnd/>
          </a:ln>
          <a:effectLst/>
        </p:spPr>
      </p:pic>
      <p:pic>
        <p:nvPicPr>
          <p:cNvPr id="29701" name="Picture 5"/>
          <p:cNvPicPr>
            <a:picLocks noChangeAspect="1" noChangeArrowheads="1"/>
          </p:cNvPicPr>
          <p:nvPr/>
        </p:nvPicPr>
        <p:blipFill>
          <a:blip r:embed="rId6" cstate="print"/>
          <a:srcRect/>
          <a:stretch>
            <a:fillRect/>
          </a:stretch>
        </p:blipFill>
        <p:spPr bwMode="auto">
          <a:xfrm>
            <a:off x="7391400" y="1066800"/>
            <a:ext cx="1981200" cy="1981200"/>
          </a:xfrm>
          <a:prstGeom prst="rect">
            <a:avLst/>
          </a:prstGeom>
          <a:noFill/>
          <a:ln w="9525">
            <a:noFill/>
            <a:miter lim="800000"/>
            <a:headEnd/>
            <a:tailEnd/>
          </a:ln>
          <a:effectLst/>
        </p:spPr>
      </p:pic>
      <p:pic>
        <p:nvPicPr>
          <p:cNvPr id="29702" name="Picture 6"/>
          <p:cNvPicPr>
            <a:picLocks noChangeAspect="1" noChangeArrowheads="1"/>
          </p:cNvPicPr>
          <p:nvPr/>
        </p:nvPicPr>
        <p:blipFill>
          <a:blip r:embed="rId7" cstate="print"/>
          <a:srcRect/>
          <a:stretch>
            <a:fillRect/>
          </a:stretch>
        </p:blipFill>
        <p:spPr bwMode="auto">
          <a:xfrm>
            <a:off x="685800" y="3429000"/>
            <a:ext cx="1620126" cy="2828925"/>
          </a:xfrm>
          <a:prstGeom prst="rect">
            <a:avLst/>
          </a:prstGeom>
          <a:noFill/>
          <a:ln w="9525">
            <a:noFill/>
            <a:miter lim="800000"/>
            <a:headEnd/>
            <a:tailEnd/>
          </a:ln>
          <a:effectLst/>
        </p:spPr>
      </p:pic>
      <p:pic>
        <p:nvPicPr>
          <p:cNvPr id="29703" name="Picture 7"/>
          <p:cNvPicPr>
            <a:picLocks noChangeAspect="1" noChangeArrowheads="1"/>
          </p:cNvPicPr>
          <p:nvPr/>
        </p:nvPicPr>
        <p:blipFill>
          <a:blip r:embed="rId8" cstate="print"/>
          <a:srcRect/>
          <a:stretch>
            <a:fillRect/>
          </a:stretch>
        </p:blipFill>
        <p:spPr bwMode="auto">
          <a:xfrm>
            <a:off x="2971800" y="3429000"/>
            <a:ext cx="1645347" cy="2819400"/>
          </a:xfrm>
          <a:prstGeom prst="rect">
            <a:avLst/>
          </a:prstGeom>
          <a:noFill/>
          <a:ln w="9525">
            <a:noFill/>
            <a:miter lim="800000"/>
            <a:headEnd/>
            <a:tailEnd/>
          </a:ln>
          <a:effectLst/>
        </p:spPr>
      </p:pic>
      <p:pic>
        <p:nvPicPr>
          <p:cNvPr id="29704" name="Picture 8"/>
          <p:cNvPicPr>
            <a:picLocks noChangeAspect="1" noChangeArrowheads="1"/>
          </p:cNvPicPr>
          <p:nvPr/>
        </p:nvPicPr>
        <p:blipFill>
          <a:blip r:embed="rId9" cstate="print"/>
          <a:srcRect/>
          <a:stretch>
            <a:fillRect/>
          </a:stretch>
        </p:blipFill>
        <p:spPr bwMode="auto">
          <a:xfrm>
            <a:off x="5295815" y="3387592"/>
            <a:ext cx="1638385" cy="2860807"/>
          </a:xfrm>
          <a:prstGeom prst="rect">
            <a:avLst/>
          </a:prstGeom>
          <a:noFill/>
          <a:ln w="9525">
            <a:noFill/>
            <a:miter lim="800000"/>
            <a:headEnd/>
            <a:tailEnd/>
          </a:ln>
          <a:effectLst/>
        </p:spPr>
      </p:pic>
      <p:pic>
        <p:nvPicPr>
          <p:cNvPr id="29705" name="Picture 9"/>
          <p:cNvPicPr>
            <a:picLocks noChangeAspect="1" noChangeArrowheads="1"/>
          </p:cNvPicPr>
          <p:nvPr/>
        </p:nvPicPr>
        <p:blipFill>
          <a:blip r:embed="rId10" cstate="print"/>
          <a:srcRect/>
          <a:stretch>
            <a:fillRect/>
          </a:stretch>
        </p:blipFill>
        <p:spPr bwMode="auto">
          <a:xfrm>
            <a:off x="7543800" y="3352800"/>
            <a:ext cx="1676400" cy="2895600"/>
          </a:xfrm>
          <a:prstGeom prst="rect">
            <a:avLst/>
          </a:prstGeom>
          <a:noFill/>
          <a:ln w="9525">
            <a:noFill/>
            <a:miter lim="800000"/>
            <a:headEnd/>
            <a:tailEnd/>
          </a:ln>
          <a:effectLst/>
        </p:spPr>
      </p:pic>
      <p:sp>
        <p:nvSpPr>
          <p:cNvPr id="16" name="TextBox 15"/>
          <p:cNvSpPr txBox="1"/>
          <p:nvPr/>
        </p:nvSpPr>
        <p:spPr>
          <a:xfrm>
            <a:off x="2819400" y="2984212"/>
            <a:ext cx="1981200" cy="292388"/>
          </a:xfrm>
          <a:prstGeom prst="rect">
            <a:avLst/>
          </a:prstGeom>
          <a:noFill/>
        </p:spPr>
        <p:txBody>
          <a:bodyPr wrap="square" rtlCol="0">
            <a:spAutoFit/>
          </a:bodyPr>
          <a:lstStyle/>
          <a:p>
            <a:pPr algn="ctr"/>
            <a:r>
              <a:rPr lang="en-US" sz="1300" dirty="0"/>
              <a:t>PO-CTBL (MCB Lockout)</a:t>
            </a:r>
          </a:p>
        </p:txBody>
      </p:sp>
      <p:sp>
        <p:nvSpPr>
          <p:cNvPr id="17" name="TextBox 16"/>
          <p:cNvSpPr txBox="1"/>
          <p:nvPr/>
        </p:nvSpPr>
        <p:spPr>
          <a:xfrm>
            <a:off x="4876800" y="2999601"/>
            <a:ext cx="2438400" cy="276999"/>
          </a:xfrm>
          <a:prstGeom prst="rect">
            <a:avLst/>
          </a:prstGeom>
          <a:noFill/>
        </p:spPr>
        <p:txBody>
          <a:bodyPr wrap="square" rtlCol="0">
            <a:spAutoFit/>
          </a:bodyPr>
          <a:lstStyle/>
          <a:p>
            <a:pPr algn="ctr"/>
            <a:r>
              <a:rPr lang="en-US" sz="1200" dirty="0"/>
              <a:t>CB-UNI-HT (MCB &amp; MCCB Lockout )</a:t>
            </a:r>
          </a:p>
        </p:txBody>
      </p:sp>
      <p:sp>
        <p:nvSpPr>
          <p:cNvPr id="18" name="TextBox 17"/>
          <p:cNvSpPr txBox="1"/>
          <p:nvPr/>
        </p:nvSpPr>
        <p:spPr>
          <a:xfrm>
            <a:off x="7391400" y="2984212"/>
            <a:ext cx="1981200" cy="292388"/>
          </a:xfrm>
          <a:prstGeom prst="rect">
            <a:avLst/>
          </a:prstGeom>
          <a:noFill/>
        </p:spPr>
        <p:txBody>
          <a:bodyPr wrap="square" rtlCol="0">
            <a:spAutoFit/>
          </a:bodyPr>
          <a:lstStyle/>
          <a:p>
            <a:pPr algn="ctr"/>
            <a:r>
              <a:rPr lang="en-US" sz="1300" dirty="0"/>
              <a:t>LRPL-OM (Plug Lockout)</a:t>
            </a:r>
          </a:p>
        </p:txBody>
      </p:sp>
      <p:sp>
        <p:nvSpPr>
          <p:cNvPr id="19" name="TextBox 18"/>
          <p:cNvSpPr txBox="1"/>
          <p:nvPr/>
        </p:nvSpPr>
        <p:spPr>
          <a:xfrm>
            <a:off x="533400" y="6184612"/>
            <a:ext cx="1981200" cy="292388"/>
          </a:xfrm>
          <a:prstGeom prst="rect">
            <a:avLst/>
          </a:prstGeom>
          <a:noFill/>
        </p:spPr>
        <p:txBody>
          <a:bodyPr wrap="square" rtlCol="0">
            <a:spAutoFit/>
          </a:bodyPr>
          <a:lstStyle/>
          <a:p>
            <a:pPr algn="ctr"/>
            <a:r>
              <a:rPr lang="en-US" sz="1300" dirty="0"/>
              <a:t>3PTP (ACB Lockout)</a:t>
            </a:r>
          </a:p>
        </p:txBody>
      </p:sp>
      <p:sp>
        <p:nvSpPr>
          <p:cNvPr id="20" name="TextBox 19"/>
          <p:cNvSpPr txBox="1"/>
          <p:nvPr/>
        </p:nvSpPr>
        <p:spPr>
          <a:xfrm>
            <a:off x="2819400" y="6184612"/>
            <a:ext cx="1981200" cy="292388"/>
          </a:xfrm>
          <a:prstGeom prst="rect">
            <a:avLst/>
          </a:prstGeom>
          <a:noFill/>
        </p:spPr>
        <p:txBody>
          <a:bodyPr wrap="square" rtlCol="0">
            <a:spAutoFit/>
          </a:bodyPr>
          <a:lstStyle/>
          <a:p>
            <a:pPr algn="ctr"/>
            <a:r>
              <a:rPr lang="en-US" sz="1300" dirty="0"/>
              <a:t>UB-CTBL (MCB Lockout)</a:t>
            </a:r>
          </a:p>
        </p:txBody>
      </p:sp>
      <p:sp>
        <p:nvSpPr>
          <p:cNvPr id="21" name="TextBox 20"/>
          <p:cNvSpPr txBox="1"/>
          <p:nvPr/>
        </p:nvSpPr>
        <p:spPr>
          <a:xfrm>
            <a:off x="5181600" y="6172200"/>
            <a:ext cx="1981200" cy="292388"/>
          </a:xfrm>
          <a:prstGeom prst="rect">
            <a:avLst/>
          </a:prstGeom>
          <a:noFill/>
        </p:spPr>
        <p:txBody>
          <a:bodyPr wrap="square" rtlCol="0">
            <a:spAutoFit/>
          </a:bodyPr>
          <a:lstStyle/>
          <a:p>
            <a:pPr algn="ctr"/>
            <a:r>
              <a:rPr lang="en-US" sz="1300" dirty="0"/>
              <a:t>PNDT-L (Pendant Lockout)</a:t>
            </a:r>
          </a:p>
        </p:txBody>
      </p:sp>
      <p:sp>
        <p:nvSpPr>
          <p:cNvPr id="22" name="TextBox 21"/>
          <p:cNvSpPr txBox="1"/>
          <p:nvPr/>
        </p:nvSpPr>
        <p:spPr>
          <a:xfrm>
            <a:off x="7162800" y="6172200"/>
            <a:ext cx="2438400" cy="292388"/>
          </a:xfrm>
          <a:prstGeom prst="rect">
            <a:avLst/>
          </a:prstGeom>
          <a:noFill/>
        </p:spPr>
        <p:txBody>
          <a:bodyPr wrap="square" rtlCol="0">
            <a:spAutoFit/>
          </a:bodyPr>
          <a:lstStyle/>
          <a:p>
            <a:pPr algn="ctr"/>
            <a:r>
              <a:rPr lang="en-US" sz="1300" dirty="0"/>
              <a:t>RNH-65 HASP (Isolator Lockout)</a:t>
            </a:r>
          </a:p>
        </p:txBody>
      </p:sp>
      <p:sp>
        <p:nvSpPr>
          <p:cNvPr id="23" name="Title 1">
            <a:extLst>
              <a:ext uri="{FF2B5EF4-FFF2-40B4-BE49-F238E27FC236}">
                <a16:creationId xmlns:a16="http://schemas.microsoft.com/office/drawing/2014/main" id="{0459A2DD-F5FC-4876-9BAB-499B5784B69F}"/>
              </a:ext>
            </a:extLst>
          </p:cNvPr>
          <p:cNvSpPr txBox="1">
            <a:spLocks/>
          </p:cNvSpPr>
          <p:nvPr/>
        </p:nvSpPr>
        <p:spPr>
          <a:xfrm>
            <a:off x="1352550" y="415259"/>
            <a:ext cx="7200900" cy="685800"/>
          </a:xfrm>
          <a:prstGeom prst="rect">
            <a:avLst/>
          </a:prstGeom>
        </p:spPr>
        <p:txBody>
          <a:bodyPr vert="horz" lIns="91440" tIns="45720" rIns="91440" bIns="45720" rtlCol="0" anchor="ctr">
            <a:normAutofit fontScale="32500" lnSpcReduction="20000"/>
          </a:bodyPr>
          <a:lstStyle/>
          <a:p>
            <a:pPr algn="ctr">
              <a:spcBef>
                <a:spcPct val="0"/>
              </a:spcBef>
            </a:pPr>
            <a:r>
              <a:rPr lang="fa-IR" sz="7200" dirty="0">
                <a:solidFill>
                  <a:srgbClr val="FF0000"/>
                </a:solidFill>
                <a:cs typeface="B Koodak" panose="00000700000000000000" pitchFamily="2" charset="-78"/>
              </a:rPr>
              <a:t>3. </a:t>
            </a:r>
            <a:r>
              <a:rPr lang="fa-IR" sz="7200" dirty="0">
                <a:solidFill>
                  <a:srgbClr val="00B050"/>
                </a:solidFill>
                <a:cs typeface="B Koodak" panose="00000700000000000000" pitchFamily="2" charset="-78"/>
              </a:rPr>
              <a:t>سامانه قفل گذاری جهت ایمن سازی منابع انرژی الکتریکی</a:t>
            </a:r>
            <a:endParaRPr lang="en-US" sz="7200" dirty="0">
              <a:solidFill>
                <a:srgbClr val="00B050"/>
              </a:solidFill>
              <a:cs typeface="B Koodak" panose="00000700000000000000" pitchFamily="2" charset="-78"/>
            </a:endParaRPr>
          </a:p>
        </p:txBody>
      </p:sp>
    </p:spTree>
  </p:cSld>
  <p:clrMapOvr>
    <a:masterClrMapping/>
  </p:clrMapOvr>
  <mc:AlternateContent xmlns:mc="http://schemas.openxmlformats.org/markup-compatibility/2006">
    <mc:Choice xmlns:p14="http://schemas.microsoft.com/office/powerpoint/2010/main" Requires="p14">
      <p:transition p14:dur="100" advClick="0" advTm="100">
        <p:fade/>
      </p:transition>
    </mc:Choice>
    <mc:Fallback>
      <p:transition advClick="0" advTm="1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29CA79-5258-4511-B552-DF181A5F74A9}"/>
              </a:ext>
            </a:extLst>
          </p:cNvPr>
          <p:cNvPicPr>
            <a:picLocks noChangeAspect="1"/>
          </p:cNvPicPr>
          <p:nvPr/>
        </p:nvPicPr>
        <p:blipFill>
          <a:blip r:embed="rId2"/>
          <a:stretch>
            <a:fillRect/>
          </a:stretch>
        </p:blipFill>
        <p:spPr>
          <a:xfrm>
            <a:off x="0" y="6096"/>
            <a:ext cx="9906000" cy="6845807"/>
          </a:xfrm>
          <a:prstGeom prst="rect">
            <a:avLst/>
          </a:prstGeom>
        </p:spPr>
      </p:pic>
      <p:sp>
        <p:nvSpPr>
          <p:cNvPr id="6" name="TextBox 5"/>
          <p:cNvSpPr txBox="1"/>
          <p:nvPr/>
        </p:nvSpPr>
        <p:spPr>
          <a:xfrm>
            <a:off x="609600" y="3365212"/>
            <a:ext cx="2514600" cy="292388"/>
          </a:xfrm>
          <a:prstGeom prst="rect">
            <a:avLst/>
          </a:prstGeom>
          <a:noFill/>
        </p:spPr>
        <p:txBody>
          <a:bodyPr wrap="square" rtlCol="0">
            <a:spAutoFit/>
          </a:bodyPr>
          <a:lstStyle/>
          <a:p>
            <a:pPr algn="ctr"/>
            <a:r>
              <a:rPr lang="en-US" sz="1300" dirty="0"/>
              <a:t>LSBVL-SET (Hydraulic Ball Valve)</a:t>
            </a:r>
          </a:p>
        </p:txBody>
      </p:sp>
      <p:sp>
        <p:nvSpPr>
          <p:cNvPr id="12" name="Title 1"/>
          <p:cNvSpPr txBox="1">
            <a:spLocks/>
          </p:cNvSpPr>
          <p:nvPr/>
        </p:nvSpPr>
        <p:spPr>
          <a:xfrm>
            <a:off x="762000" y="152400"/>
            <a:ext cx="8420100" cy="609600"/>
          </a:xfrm>
          <a:prstGeom prst="rect">
            <a:avLst/>
          </a:prstGeom>
        </p:spPr>
        <p:txBody>
          <a:bodyPr vert="horz" lIns="91440" tIns="45720" rIns="91440" bIns="45720" rtlCol="0" anchor="ctr">
            <a:normAutofit/>
          </a:bodyPr>
          <a:lstStyle/>
          <a:p>
            <a:pPr lvl="0" algn="ctr">
              <a:spcBef>
                <a:spcPct val="0"/>
              </a:spcBef>
            </a:pPr>
            <a:r>
              <a:rPr lang="en-US" sz="2800" b="1" dirty="0">
                <a:solidFill>
                  <a:srgbClr val="0070C0"/>
                </a:solidFill>
                <a:latin typeface="+mj-lt"/>
                <a:ea typeface="+mj-ea"/>
                <a:cs typeface="+mj-cs"/>
              </a:rPr>
              <a:t>LO/TO DEVICES INSTALLATION</a:t>
            </a:r>
            <a:endParaRPr kumimoji="0" lang="en-US" sz="2800" b="1" i="0" u="none" strike="noStrike" kern="1200" cap="none" spc="0" normalizeH="0" baseline="0" noProof="0" dirty="0">
              <a:ln>
                <a:noFill/>
              </a:ln>
              <a:solidFill>
                <a:srgbClr val="0070C0"/>
              </a:solidFill>
              <a:effectLst/>
              <a:uLnTx/>
              <a:uFillTx/>
              <a:latin typeface="+mj-lt"/>
              <a:ea typeface="+mj-ea"/>
              <a:cs typeface="+mj-cs"/>
            </a:endParaRPr>
          </a:p>
        </p:txBody>
      </p:sp>
      <p:pic>
        <p:nvPicPr>
          <p:cNvPr id="30722" name="Picture 2"/>
          <p:cNvPicPr>
            <a:picLocks noChangeAspect="1" noChangeArrowheads="1"/>
          </p:cNvPicPr>
          <p:nvPr/>
        </p:nvPicPr>
        <p:blipFill>
          <a:blip r:embed="rId3" cstate="print"/>
          <a:srcRect/>
          <a:stretch>
            <a:fillRect/>
          </a:stretch>
        </p:blipFill>
        <p:spPr bwMode="auto">
          <a:xfrm>
            <a:off x="685800" y="1066800"/>
            <a:ext cx="2362201" cy="2362201"/>
          </a:xfrm>
          <a:prstGeom prst="rect">
            <a:avLst/>
          </a:prstGeom>
          <a:noFill/>
          <a:ln w="9525">
            <a:noFill/>
            <a:miter lim="800000"/>
            <a:headEnd/>
            <a:tailEnd/>
          </a:ln>
          <a:effectLst/>
        </p:spPr>
      </p:pic>
      <p:pic>
        <p:nvPicPr>
          <p:cNvPr id="30723" name="Picture 3"/>
          <p:cNvPicPr>
            <a:picLocks noChangeAspect="1" noChangeArrowheads="1"/>
          </p:cNvPicPr>
          <p:nvPr/>
        </p:nvPicPr>
        <p:blipFill>
          <a:blip r:embed="rId4" cstate="print"/>
          <a:srcRect/>
          <a:stretch>
            <a:fillRect/>
          </a:stretch>
        </p:blipFill>
        <p:spPr bwMode="auto">
          <a:xfrm>
            <a:off x="3733800" y="1066800"/>
            <a:ext cx="2362201" cy="2362201"/>
          </a:xfrm>
          <a:prstGeom prst="rect">
            <a:avLst/>
          </a:prstGeom>
          <a:noFill/>
          <a:ln w="9525">
            <a:noFill/>
            <a:miter lim="800000"/>
            <a:headEnd/>
            <a:tailEnd/>
          </a:ln>
          <a:effectLst/>
        </p:spPr>
      </p:pic>
      <p:pic>
        <p:nvPicPr>
          <p:cNvPr id="30724" name="Picture 4"/>
          <p:cNvPicPr>
            <a:picLocks noChangeAspect="1" noChangeArrowheads="1"/>
          </p:cNvPicPr>
          <p:nvPr/>
        </p:nvPicPr>
        <p:blipFill>
          <a:blip r:embed="rId5" cstate="print"/>
          <a:srcRect/>
          <a:stretch>
            <a:fillRect/>
          </a:stretch>
        </p:blipFill>
        <p:spPr bwMode="auto">
          <a:xfrm>
            <a:off x="6858000" y="1066800"/>
            <a:ext cx="2338387" cy="2338387"/>
          </a:xfrm>
          <a:prstGeom prst="rect">
            <a:avLst/>
          </a:prstGeom>
          <a:noFill/>
          <a:ln w="9525">
            <a:noFill/>
            <a:miter lim="800000"/>
            <a:headEnd/>
            <a:tailEnd/>
          </a:ln>
          <a:effectLst/>
        </p:spPr>
      </p:pic>
      <p:pic>
        <p:nvPicPr>
          <p:cNvPr id="30725" name="Picture 5"/>
          <p:cNvPicPr>
            <a:picLocks noChangeAspect="1" noChangeArrowheads="1"/>
          </p:cNvPicPr>
          <p:nvPr/>
        </p:nvPicPr>
        <p:blipFill>
          <a:blip r:embed="rId6" cstate="print"/>
          <a:srcRect/>
          <a:stretch>
            <a:fillRect/>
          </a:stretch>
        </p:blipFill>
        <p:spPr bwMode="auto">
          <a:xfrm>
            <a:off x="685800" y="3733800"/>
            <a:ext cx="2338387" cy="2338387"/>
          </a:xfrm>
          <a:prstGeom prst="rect">
            <a:avLst/>
          </a:prstGeom>
          <a:noFill/>
          <a:ln w="9525">
            <a:noFill/>
            <a:miter lim="800000"/>
            <a:headEnd/>
            <a:tailEnd/>
          </a:ln>
          <a:effectLst/>
        </p:spPr>
      </p:pic>
      <p:pic>
        <p:nvPicPr>
          <p:cNvPr id="30726" name="Picture 6"/>
          <p:cNvPicPr>
            <a:picLocks noChangeAspect="1" noChangeArrowheads="1"/>
          </p:cNvPicPr>
          <p:nvPr/>
        </p:nvPicPr>
        <p:blipFill>
          <a:blip r:embed="rId7" cstate="print"/>
          <a:srcRect/>
          <a:stretch>
            <a:fillRect/>
          </a:stretch>
        </p:blipFill>
        <p:spPr bwMode="auto">
          <a:xfrm>
            <a:off x="3733800" y="3733800"/>
            <a:ext cx="2338387" cy="2338387"/>
          </a:xfrm>
          <a:prstGeom prst="rect">
            <a:avLst/>
          </a:prstGeom>
          <a:noFill/>
          <a:ln w="9525">
            <a:noFill/>
            <a:miter lim="800000"/>
            <a:headEnd/>
            <a:tailEnd/>
          </a:ln>
          <a:effectLst/>
        </p:spPr>
      </p:pic>
      <p:pic>
        <p:nvPicPr>
          <p:cNvPr id="30727" name="Picture 7"/>
          <p:cNvPicPr>
            <a:picLocks noChangeAspect="1" noChangeArrowheads="1"/>
          </p:cNvPicPr>
          <p:nvPr/>
        </p:nvPicPr>
        <p:blipFill>
          <a:blip r:embed="rId8" cstate="print"/>
          <a:srcRect/>
          <a:stretch>
            <a:fillRect/>
          </a:stretch>
        </p:blipFill>
        <p:spPr bwMode="auto">
          <a:xfrm>
            <a:off x="6858000" y="3733800"/>
            <a:ext cx="2338387" cy="2338387"/>
          </a:xfrm>
          <a:prstGeom prst="rect">
            <a:avLst/>
          </a:prstGeom>
          <a:noFill/>
          <a:ln w="9525">
            <a:noFill/>
            <a:miter lim="800000"/>
            <a:headEnd/>
            <a:tailEnd/>
          </a:ln>
          <a:effectLst/>
        </p:spPr>
      </p:pic>
      <p:sp>
        <p:nvSpPr>
          <p:cNvPr id="20" name="TextBox 19"/>
          <p:cNvSpPr txBox="1"/>
          <p:nvPr/>
        </p:nvSpPr>
        <p:spPr>
          <a:xfrm>
            <a:off x="3505200" y="3365212"/>
            <a:ext cx="2895600" cy="292388"/>
          </a:xfrm>
          <a:prstGeom prst="rect">
            <a:avLst/>
          </a:prstGeom>
          <a:noFill/>
        </p:spPr>
        <p:txBody>
          <a:bodyPr wrap="square" rtlCol="0">
            <a:spAutoFit/>
          </a:bodyPr>
          <a:lstStyle/>
          <a:p>
            <a:pPr algn="ctr"/>
            <a:r>
              <a:rPr lang="en-US" sz="1300" dirty="0"/>
              <a:t>CL-WM-2M Cable Lockout (Gate Valve)</a:t>
            </a:r>
          </a:p>
        </p:txBody>
      </p:sp>
      <p:sp>
        <p:nvSpPr>
          <p:cNvPr id="21" name="TextBox 20"/>
          <p:cNvSpPr txBox="1"/>
          <p:nvPr/>
        </p:nvSpPr>
        <p:spPr>
          <a:xfrm>
            <a:off x="6400800" y="3365212"/>
            <a:ext cx="3124200" cy="292388"/>
          </a:xfrm>
          <a:prstGeom prst="rect">
            <a:avLst/>
          </a:prstGeom>
          <a:noFill/>
        </p:spPr>
        <p:txBody>
          <a:bodyPr wrap="square" rtlCol="0">
            <a:spAutoFit/>
          </a:bodyPr>
          <a:lstStyle/>
          <a:p>
            <a:pPr algn="ctr"/>
            <a:r>
              <a:rPr lang="en-US" sz="1300" dirty="0"/>
              <a:t>GVL-A-25125 (Worm Wheel Butterfly Valve)</a:t>
            </a:r>
          </a:p>
        </p:txBody>
      </p:sp>
      <p:sp>
        <p:nvSpPr>
          <p:cNvPr id="22" name="TextBox 21"/>
          <p:cNvSpPr txBox="1"/>
          <p:nvPr/>
        </p:nvSpPr>
        <p:spPr>
          <a:xfrm>
            <a:off x="457200" y="6096000"/>
            <a:ext cx="2819400" cy="292388"/>
          </a:xfrm>
          <a:prstGeom prst="rect">
            <a:avLst/>
          </a:prstGeom>
          <a:noFill/>
        </p:spPr>
        <p:txBody>
          <a:bodyPr wrap="square" rtlCol="0">
            <a:spAutoFit/>
          </a:bodyPr>
          <a:lstStyle/>
          <a:p>
            <a:pPr algn="ctr"/>
            <a:r>
              <a:rPr lang="nb-NO" sz="1300" dirty="0"/>
              <a:t>GVL-P-125165 (Rising Stem Gate Valve)</a:t>
            </a:r>
            <a:endParaRPr lang="en-US" sz="1300" dirty="0"/>
          </a:p>
        </p:txBody>
      </p:sp>
      <p:sp>
        <p:nvSpPr>
          <p:cNvPr id="23" name="TextBox 22"/>
          <p:cNvSpPr txBox="1"/>
          <p:nvPr/>
        </p:nvSpPr>
        <p:spPr>
          <a:xfrm>
            <a:off x="3352800" y="6096000"/>
            <a:ext cx="3200400" cy="292388"/>
          </a:xfrm>
          <a:prstGeom prst="rect">
            <a:avLst/>
          </a:prstGeom>
          <a:noFill/>
        </p:spPr>
        <p:txBody>
          <a:bodyPr wrap="square" rtlCol="0">
            <a:spAutoFit/>
          </a:bodyPr>
          <a:lstStyle/>
          <a:p>
            <a:pPr algn="ctr"/>
            <a:r>
              <a:rPr lang="nb-NO" sz="1300" dirty="0"/>
              <a:t>GVL-P-125165 (Non Rising Stem Gate Valve)</a:t>
            </a:r>
            <a:endParaRPr lang="en-US" sz="1300" dirty="0"/>
          </a:p>
        </p:txBody>
      </p:sp>
      <p:sp>
        <p:nvSpPr>
          <p:cNvPr id="24" name="TextBox 23"/>
          <p:cNvSpPr txBox="1"/>
          <p:nvPr/>
        </p:nvSpPr>
        <p:spPr>
          <a:xfrm>
            <a:off x="6629400" y="6096000"/>
            <a:ext cx="2819400" cy="292388"/>
          </a:xfrm>
          <a:prstGeom prst="rect">
            <a:avLst/>
          </a:prstGeom>
          <a:noFill/>
        </p:spPr>
        <p:txBody>
          <a:bodyPr wrap="square" rtlCol="0">
            <a:spAutoFit/>
          </a:bodyPr>
          <a:lstStyle/>
          <a:p>
            <a:pPr algn="ctr"/>
            <a:r>
              <a:rPr lang="en-US" sz="1300" dirty="0"/>
              <a:t>BVL – 50 – 200 (Ball Valve)</a:t>
            </a:r>
          </a:p>
        </p:txBody>
      </p:sp>
      <p:sp>
        <p:nvSpPr>
          <p:cNvPr id="25" name="Title 1">
            <a:extLst>
              <a:ext uri="{FF2B5EF4-FFF2-40B4-BE49-F238E27FC236}">
                <a16:creationId xmlns:a16="http://schemas.microsoft.com/office/drawing/2014/main" id="{D9F9C65B-452B-4C72-9263-9E1D5E8EB595}"/>
              </a:ext>
            </a:extLst>
          </p:cNvPr>
          <p:cNvSpPr txBox="1">
            <a:spLocks/>
          </p:cNvSpPr>
          <p:nvPr/>
        </p:nvSpPr>
        <p:spPr>
          <a:xfrm>
            <a:off x="1352550" y="457200"/>
            <a:ext cx="7200900" cy="685800"/>
          </a:xfrm>
          <a:prstGeom prst="rect">
            <a:avLst/>
          </a:prstGeom>
        </p:spPr>
        <p:txBody>
          <a:bodyPr vert="horz" lIns="91440" tIns="45720" rIns="91440" bIns="45720" rtlCol="0" anchor="ctr">
            <a:normAutofit/>
          </a:bodyPr>
          <a:lstStyle/>
          <a:p>
            <a:pPr algn="ctr">
              <a:spcBef>
                <a:spcPct val="0"/>
              </a:spcBef>
            </a:pPr>
            <a:r>
              <a:rPr lang="fa-IR" sz="2000" dirty="0">
                <a:solidFill>
                  <a:srgbClr val="FF0000"/>
                </a:solidFill>
                <a:cs typeface="B Koodak" panose="00000700000000000000" pitchFamily="2" charset="-78"/>
              </a:rPr>
              <a:t>1. </a:t>
            </a:r>
            <a:r>
              <a:rPr lang="fa-IR" sz="2000" dirty="0">
                <a:solidFill>
                  <a:srgbClr val="00B050"/>
                </a:solidFill>
                <a:cs typeface="B Koodak" panose="00000700000000000000" pitchFamily="2" charset="-78"/>
              </a:rPr>
              <a:t>سامانه قفل گذاری جهت ایمن سازی منابع انرژی مکانیکی</a:t>
            </a:r>
            <a:endParaRPr lang="en-US" sz="2000" dirty="0">
              <a:solidFill>
                <a:srgbClr val="00B050"/>
              </a:solidFill>
              <a:cs typeface="B Koodak" panose="00000700000000000000" pitchFamily="2" charset="-78"/>
            </a:endParaRPr>
          </a:p>
        </p:txBody>
      </p:sp>
    </p:spTree>
  </p:cSld>
  <p:clrMapOvr>
    <a:masterClrMapping/>
  </p:clrMapOvr>
  <mc:AlternateContent xmlns:mc="http://schemas.openxmlformats.org/markup-compatibility/2006">
    <mc:Choice xmlns:p14="http://schemas.microsoft.com/office/powerpoint/2010/main" Requires="p14">
      <p:transition p14:dur="100" advClick="0" advTm="100">
        <p:fade/>
      </p:transition>
    </mc:Choice>
    <mc:Fallback>
      <p:transition advClick="0" advTm="1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A081B1-54F5-43B8-9C36-42744400D120}"/>
              </a:ext>
            </a:extLst>
          </p:cNvPr>
          <p:cNvPicPr>
            <a:picLocks noChangeAspect="1"/>
          </p:cNvPicPr>
          <p:nvPr/>
        </p:nvPicPr>
        <p:blipFill>
          <a:blip r:embed="rId2"/>
          <a:stretch>
            <a:fillRect/>
          </a:stretch>
        </p:blipFill>
        <p:spPr>
          <a:xfrm>
            <a:off x="0" y="6096"/>
            <a:ext cx="9906000" cy="6845807"/>
          </a:xfrm>
          <a:prstGeom prst="rect">
            <a:avLst/>
          </a:prstGeom>
        </p:spPr>
      </p:pic>
      <p:sp>
        <p:nvSpPr>
          <p:cNvPr id="6" name="TextBox 5"/>
          <p:cNvSpPr txBox="1"/>
          <p:nvPr/>
        </p:nvSpPr>
        <p:spPr>
          <a:xfrm>
            <a:off x="609600" y="3429000"/>
            <a:ext cx="2514600" cy="292388"/>
          </a:xfrm>
          <a:prstGeom prst="rect">
            <a:avLst/>
          </a:prstGeom>
          <a:noFill/>
        </p:spPr>
        <p:txBody>
          <a:bodyPr wrap="square" rtlCol="0">
            <a:spAutoFit/>
          </a:bodyPr>
          <a:lstStyle/>
          <a:p>
            <a:pPr algn="ctr"/>
            <a:r>
              <a:rPr lang="en-US" sz="1300" dirty="0"/>
              <a:t>RBVL-10-32 (Ball Valve)</a:t>
            </a:r>
          </a:p>
        </p:txBody>
      </p:sp>
      <p:pic>
        <p:nvPicPr>
          <p:cNvPr id="31746" name="Picture 2"/>
          <p:cNvPicPr>
            <a:picLocks noChangeAspect="1" noChangeArrowheads="1"/>
          </p:cNvPicPr>
          <p:nvPr/>
        </p:nvPicPr>
        <p:blipFill>
          <a:blip r:embed="rId3" cstate="print"/>
          <a:srcRect/>
          <a:stretch>
            <a:fillRect/>
          </a:stretch>
        </p:blipFill>
        <p:spPr bwMode="auto">
          <a:xfrm>
            <a:off x="685800" y="1066800"/>
            <a:ext cx="2370137" cy="2370137"/>
          </a:xfrm>
          <a:prstGeom prst="rect">
            <a:avLst/>
          </a:prstGeom>
          <a:noFill/>
          <a:ln w="9525">
            <a:noFill/>
            <a:miter lim="800000"/>
            <a:headEnd/>
            <a:tailEnd/>
          </a:ln>
          <a:effectLst/>
        </p:spPr>
      </p:pic>
      <p:pic>
        <p:nvPicPr>
          <p:cNvPr id="31747" name="Picture 3"/>
          <p:cNvPicPr>
            <a:picLocks noChangeAspect="1" noChangeArrowheads="1"/>
          </p:cNvPicPr>
          <p:nvPr/>
        </p:nvPicPr>
        <p:blipFill>
          <a:blip r:embed="rId4" cstate="print"/>
          <a:srcRect/>
          <a:stretch>
            <a:fillRect/>
          </a:stretch>
        </p:blipFill>
        <p:spPr bwMode="auto">
          <a:xfrm>
            <a:off x="3767139" y="1066800"/>
            <a:ext cx="2279414" cy="5105400"/>
          </a:xfrm>
          <a:prstGeom prst="rect">
            <a:avLst/>
          </a:prstGeom>
          <a:noFill/>
          <a:ln w="9525">
            <a:noFill/>
            <a:miter lim="800000"/>
            <a:headEnd/>
            <a:tailEnd/>
          </a:ln>
          <a:effectLst/>
        </p:spPr>
      </p:pic>
      <p:pic>
        <p:nvPicPr>
          <p:cNvPr id="31748" name="Picture 4"/>
          <p:cNvPicPr>
            <a:picLocks noChangeAspect="1" noChangeArrowheads="1"/>
          </p:cNvPicPr>
          <p:nvPr/>
        </p:nvPicPr>
        <p:blipFill>
          <a:blip r:embed="rId5" cstate="print"/>
          <a:srcRect/>
          <a:stretch>
            <a:fillRect/>
          </a:stretch>
        </p:blipFill>
        <p:spPr bwMode="auto">
          <a:xfrm>
            <a:off x="685800" y="3802063"/>
            <a:ext cx="2370137" cy="2370137"/>
          </a:xfrm>
          <a:prstGeom prst="rect">
            <a:avLst/>
          </a:prstGeom>
          <a:noFill/>
          <a:ln w="9525">
            <a:noFill/>
            <a:miter lim="800000"/>
            <a:headEnd/>
            <a:tailEnd/>
          </a:ln>
          <a:effectLst/>
        </p:spPr>
      </p:pic>
      <p:pic>
        <p:nvPicPr>
          <p:cNvPr id="31749" name="Picture 5"/>
          <p:cNvPicPr>
            <a:picLocks noChangeAspect="1" noChangeArrowheads="1"/>
          </p:cNvPicPr>
          <p:nvPr/>
        </p:nvPicPr>
        <p:blipFill>
          <a:blip r:embed="rId6" cstate="print"/>
          <a:srcRect/>
          <a:stretch>
            <a:fillRect/>
          </a:stretch>
        </p:blipFill>
        <p:spPr bwMode="auto">
          <a:xfrm>
            <a:off x="6705600" y="1058863"/>
            <a:ext cx="2370137" cy="2370137"/>
          </a:xfrm>
          <a:prstGeom prst="rect">
            <a:avLst/>
          </a:prstGeom>
          <a:noFill/>
          <a:ln w="9525">
            <a:noFill/>
            <a:miter lim="800000"/>
            <a:headEnd/>
            <a:tailEnd/>
          </a:ln>
          <a:effectLst/>
        </p:spPr>
      </p:pic>
      <p:pic>
        <p:nvPicPr>
          <p:cNvPr id="31750" name="Picture 6"/>
          <p:cNvPicPr>
            <a:picLocks noChangeAspect="1" noChangeArrowheads="1"/>
          </p:cNvPicPr>
          <p:nvPr/>
        </p:nvPicPr>
        <p:blipFill>
          <a:blip r:embed="rId7" cstate="print"/>
          <a:srcRect/>
          <a:stretch>
            <a:fillRect/>
          </a:stretch>
        </p:blipFill>
        <p:spPr bwMode="auto">
          <a:xfrm>
            <a:off x="6705600" y="3810000"/>
            <a:ext cx="2370137" cy="2370137"/>
          </a:xfrm>
          <a:prstGeom prst="rect">
            <a:avLst/>
          </a:prstGeom>
          <a:noFill/>
          <a:ln w="9525">
            <a:noFill/>
            <a:miter lim="800000"/>
            <a:headEnd/>
            <a:tailEnd/>
          </a:ln>
          <a:effectLst/>
        </p:spPr>
      </p:pic>
      <p:sp>
        <p:nvSpPr>
          <p:cNvPr id="13" name="TextBox 12"/>
          <p:cNvSpPr txBox="1"/>
          <p:nvPr/>
        </p:nvSpPr>
        <p:spPr>
          <a:xfrm>
            <a:off x="6629400" y="3441412"/>
            <a:ext cx="2514600" cy="292388"/>
          </a:xfrm>
          <a:prstGeom prst="rect">
            <a:avLst/>
          </a:prstGeom>
          <a:noFill/>
        </p:spPr>
        <p:txBody>
          <a:bodyPr wrap="square" rtlCol="0">
            <a:spAutoFit/>
          </a:bodyPr>
          <a:lstStyle/>
          <a:p>
            <a:pPr algn="ctr"/>
            <a:r>
              <a:rPr lang="en-US" sz="1300" dirty="0"/>
              <a:t>BVL-38-63 (Ball Valve)</a:t>
            </a:r>
          </a:p>
        </p:txBody>
      </p:sp>
      <p:sp>
        <p:nvSpPr>
          <p:cNvPr id="14" name="TextBox 13"/>
          <p:cNvSpPr txBox="1"/>
          <p:nvPr/>
        </p:nvSpPr>
        <p:spPr>
          <a:xfrm>
            <a:off x="457200" y="6172200"/>
            <a:ext cx="2819400" cy="292388"/>
          </a:xfrm>
          <a:prstGeom prst="rect">
            <a:avLst/>
          </a:prstGeom>
          <a:noFill/>
        </p:spPr>
        <p:txBody>
          <a:bodyPr wrap="square" rtlCol="0">
            <a:spAutoFit/>
          </a:bodyPr>
          <a:lstStyle/>
          <a:p>
            <a:pPr algn="ctr"/>
            <a:r>
              <a:rPr lang="en-US" sz="1300" dirty="0"/>
              <a:t>SMCL+1M Cable Lockout (Gate Valve)</a:t>
            </a:r>
          </a:p>
        </p:txBody>
      </p:sp>
      <p:sp>
        <p:nvSpPr>
          <p:cNvPr id="15" name="TextBox 14"/>
          <p:cNvSpPr txBox="1"/>
          <p:nvPr/>
        </p:nvSpPr>
        <p:spPr>
          <a:xfrm>
            <a:off x="3429000" y="6172200"/>
            <a:ext cx="2971800" cy="292388"/>
          </a:xfrm>
          <a:prstGeom prst="rect">
            <a:avLst/>
          </a:prstGeom>
          <a:noFill/>
        </p:spPr>
        <p:txBody>
          <a:bodyPr wrap="square" rtlCol="0">
            <a:spAutoFit/>
          </a:bodyPr>
          <a:lstStyle/>
          <a:p>
            <a:pPr algn="ctr"/>
            <a:r>
              <a:rPr lang="en-US" sz="1300" dirty="0"/>
              <a:t>CL-PSM-2M Cable Lockout (Gate Valves)</a:t>
            </a:r>
          </a:p>
        </p:txBody>
      </p:sp>
      <p:sp>
        <p:nvSpPr>
          <p:cNvPr id="16" name="TextBox 15"/>
          <p:cNvSpPr txBox="1"/>
          <p:nvPr/>
        </p:nvSpPr>
        <p:spPr>
          <a:xfrm>
            <a:off x="6629400" y="6172200"/>
            <a:ext cx="2514600" cy="292388"/>
          </a:xfrm>
          <a:prstGeom prst="rect">
            <a:avLst/>
          </a:prstGeom>
          <a:noFill/>
        </p:spPr>
        <p:txBody>
          <a:bodyPr wrap="square" rtlCol="0">
            <a:spAutoFit/>
          </a:bodyPr>
          <a:lstStyle/>
          <a:p>
            <a:pPr algn="ctr"/>
            <a:r>
              <a:rPr lang="en-US" sz="1300" dirty="0"/>
              <a:t>BFVL-LEV Lever (Butterfly Valve)</a:t>
            </a:r>
          </a:p>
        </p:txBody>
      </p:sp>
      <p:sp>
        <p:nvSpPr>
          <p:cNvPr id="17" name="Title 1">
            <a:extLst>
              <a:ext uri="{FF2B5EF4-FFF2-40B4-BE49-F238E27FC236}">
                <a16:creationId xmlns:a16="http://schemas.microsoft.com/office/drawing/2014/main" id="{9B5C7EB1-3FE8-4075-B7CB-9F755F8C5B05}"/>
              </a:ext>
            </a:extLst>
          </p:cNvPr>
          <p:cNvSpPr txBox="1">
            <a:spLocks/>
          </p:cNvSpPr>
          <p:nvPr/>
        </p:nvSpPr>
        <p:spPr>
          <a:xfrm>
            <a:off x="1485900" y="304800"/>
            <a:ext cx="7200900" cy="685800"/>
          </a:xfrm>
          <a:prstGeom prst="rect">
            <a:avLst/>
          </a:prstGeom>
        </p:spPr>
        <p:txBody>
          <a:bodyPr vert="horz" lIns="91440" tIns="45720" rIns="91440" bIns="45720" rtlCol="0" anchor="ctr">
            <a:normAutofit/>
          </a:bodyPr>
          <a:lstStyle/>
          <a:p>
            <a:pPr algn="ctr">
              <a:spcBef>
                <a:spcPct val="0"/>
              </a:spcBef>
            </a:pPr>
            <a:r>
              <a:rPr lang="fa-IR" sz="2000" dirty="0">
                <a:solidFill>
                  <a:srgbClr val="FF0000"/>
                </a:solidFill>
                <a:cs typeface="B Koodak" panose="00000700000000000000" pitchFamily="2" charset="-78"/>
              </a:rPr>
              <a:t>2. </a:t>
            </a:r>
            <a:r>
              <a:rPr lang="fa-IR" sz="2000" dirty="0">
                <a:solidFill>
                  <a:srgbClr val="00B050"/>
                </a:solidFill>
                <a:cs typeface="B Koodak" panose="00000700000000000000" pitchFamily="2" charset="-78"/>
              </a:rPr>
              <a:t>سامانه قفل گذاری جهت ایمن سازی منابع انرژی مکانیکی</a:t>
            </a:r>
            <a:endParaRPr lang="en-US" sz="2000" dirty="0">
              <a:solidFill>
                <a:srgbClr val="00B050"/>
              </a:solidFill>
              <a:cs typeface="B Koodak" panose="00000700000000000000" pitchFamily="2" charset="-78"/>
            </a:endParaRPr>
          </a:p>
        </p:txBody>
      </p:sp>
    </p:spTree>
  </p:cSld>
  <p:clrMapOvr>
    <a:masterClrMapping/>
  </p:clrMapOvr>
  <mc:AlternateContent xmlns:mc="http://schemas.openxmlformats.org/markup-compatibility/2006">
    <mc:Choice xmlns:p14="http://schemas.microsoft.com/office/powerpoint/2010/main" Requires="p14">
      <p:transition p14:dur="100" advClick="0" advTm="100">
        <p:fade/>
      </p:transition>
    </mc:Choice>
    <mc:Fallback>
      <p:transition advClick="0" advTm="1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03173F8-B0D4-46AF-829C-AF501F32A7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2" y="0"/>
            <a:ext cx="9916332" cy="6858000"/>
          </a:xfrm>
          <a:prstGeom prst="rect">
            <a:avLst/>
          </a:prstGeom>
        </p:spPr>
      </p:pic>
      <p:sp>
        <p:nvSpPr>
          <p:cNvPr id="6" name="Subtitle 2"/>
          <p:cNvSpPr txBox="1">
            <a:spLocks/>
          </p:cNvSpPr>
          <p:nvPr/>
        </p:nvSpPr>
        <p:spPr>
          <a:xfrm>
            <a:off x="533399" y="838200"/>
            <a:ext cx="8743765" cy="1185910"/>
          </a:xfrm>
          <a:prstGeom prst="rect">
            <a:avLst/>
          </a:prstGeom>
        </p:spPr>
        <p:txBody>
          <a:bodyPr vert="horz" lIns="91440" tIns="45720" rIns="91440" bIns="45720" rtlCol="0">
            <a:noAutofit/>
          </a:bodyPr>
          <a:lstStyle/>
          <a:p>
            <a:pPr marL="342900" lvl="0" indent="-342900" algn="r">
              <a:spcBef>
                <a:spcPct val="20000"/>
              </a:spcBef>
              <a:spcAft>
                <a:spcPts val="1000"/>
              </a:spcAft>
              <a:buClr>
                <a:srgbClr val="FF0000"/>
              </a:buClr>
            </a:pPr>
            <a:r>
              <a:rPr lang="fa-IR" dirty="0">
                <a:solidFill>
                  <a:srgbClr val="FF0000"/>
                </a:solidFill>
              </a:rPr>
              <a:t>5. </a:t>
            </a:r>
            <a:r>
              <a:rPr lang="fa-IR" dirty="0">
                <a:cs typeface="B Koodak" panose="00000700000000000000" pitchFamily="2" charset="-78"/>
              </a:rPr>
              <a:t>کارمند مجاز اصلی آخرین کسی است که قفل خود را از جعبه قفل گروهی برداشته تا به کلیدهای باز کردن قفل    منابع انرژی دسترسی پیدا کند. این کار فقط پس از ارزیابی کارمند مجاز اصلی از منطقه و اطمینان از ایمن بودن انجام می شود.</a:t>
            </a:r>
            <a:endParaRPr kumimoji="0" lang="en-US" b="0" i="0" u="none" strike="noStrike" kern="1200" cap="none" spc="0" normalizeH="0" baseline="0" noProof="0" dirty="0">
              <a:ln>
                <a:noFill/>
              </a:ln>
              <a:solidFill>
                <a:schemeClr val="tx1"/>
              </a:solidFill>
              <a:effectLst/>
              <a:uLnTx/>
              <a:uFillTx/>
              <a:cs typeface="B Koodak" panose="00000700000000000000" pitchFamily="2" charset="-78"/>
            </a:endParaRPr>
          </a:p>
        </p:txBody>
      </p:sp>
      <p:pic>
        <p:nvPicPr>
          <p:cNvPr id="13314" name="Picture 2"/>
          <p:cNvPicPr>
            <a:picLocks noChangeAspect="1" noChangeArrowheads="1"/>
          </p:cNvPicPr>
          <p:nvPr/>
        </p:nvPicPr>
        <p:blipFill>
          <a:blip r:embed="rId4"/>
          <a:srcRect/>
          <a:stretch>
            <a:fillRect/>
          </a:stretch>
        </p:blipFill>
        <p:spPr bwMode="auto">
          <a:xfrm>
            <a:off x="1905000" y="1600200"/>
            <a:ext cx="3977246" cy="4038600"/>
          </a:xfrm>
          <a:prstGeom prst="rect">
            <a:avLst/>
          </a:prstGeom>
          <a:noFill/>
          <a:ln w="9525">
            <a:noFill/>
            <a:miter lim="800000"/>
            <a:headEnd/>
            <a:tailEnd/>
          </a:ln>
          <a:effectLst/>
        </p:spPr>
      </p:pic>
      <p:pic>
        <p:nvPicPr>
          <p:cNvPr id="13316" name="Picture 4"/>
          <p:cNvPicPr>
            <a:picLocks noChangeAspect="1" noChangeArrowheads="1"/>
          </p:cNvPicPr>
          <p:nvPr/>
        </p:nvPicPr>
        <p:blipFill>
          <a:blip r:embed="rId5" cstate="print"/>
          <a:srcRect/>
          <a:stretch>
            <a:fillRect/>
          </a:stretch>
        </p:blipFill>
        <p:spPr bwMode="auto">
          <a:xfrm>
            <a:off x="533400" y="4267200"/>
            <a:ext cx="2079409" cy="2133600"/>
          </a:xfrm>
          <a:prstGeom prst="rect">
            <a:avLst/>
          </a:prstGeom>
          <a:noFill/>
          <a:ln w="9525">
            <a:noFill/>
            <a:miter lim="800000"/>
            <a:headEnd/>
            <a:tailEnd/>
          </a:ln>
          <a:effectLst/>
        </p:spPr>
      </p:pic>
      <p:pic>
        <p:nvPicPr>
          <p:cNvPr id="13317" name="Picture 5"/>
          <p:cNvPicPr>
            <a:picLocks noChangeAspect="1" noChangeArrowheads="1"/>
          </p:cNvPicPr>
          <p:nvPr/>
        </p:nvPicPr>
        <p:blipFill>
          <a:blip r:embed="rId6" cstate="print"/>
          <a:srcRect/>
          <a:stretch>
            <a:fillRect/>
          </a:stretch>
        </p:blipFill>
        <p:spPr bwMode="auto">
          <a:xfrm>
            <a:off x="5410200" y="5555249"/>
            <a:ext cx="381000" cy="769351"/>
          </a:xfrm>
          <a:prstGeom prst="rect">
            <a:avLst/>
          </a:prstGeom>
          <a:noFill/>
          <a:ln w="9525">
            <a:noFill/>
            <a:miter lim="800000"/>
            <a:headEnd/>
            <a:tailEnd/>
          </a:ln>
          <a:effectLst/>
        </p:spPr>
      </p:pic>
      <p:pic>
        <p:nvPicPr>
          <p:cNvPr id="11" name="Picture 5"/>
          <p:cNvPicPr>
            <a:picLocks noChangeAspect="1" noChangeArrowheads="1"/>
          </p:cNvPicPr>
          <p:nvPr/>
        </p:nvPicPr>
        <p:blipFill>
          <a:blip r:embed="rId6" cstate="print"/>
          <a:srcRect/>
          <a:stretch>
            <a:fillRect/>
          </a:stretch>
        </p:blipFill>
        <p:spPr bwMode="auto">
          <a:xfrm>
            <a:off x="7010400" y="4419600"/>
            <a:ext cx="381000" cy="769351"/>
          </a:xfrm>
          <a:prstGeom prst="rect">
            <a:avLst/>
          </a:prstGeom>
          <a:noFill/>
          <a:ln w="9525">
            <a:noFill/>
            <a:miter lim="800000"/>
            <a:headEnd/>
            <a:tailEnd/>
          </a:ln>
          <a:effectLst/>
        </p:spPr>
      </p:pic>
      <p:pic>
        <p:nvPicPr>
          <p:cNvPr id="12" name="Picture 5"/>
          <p:cNvPicPr>
            <a:picLocks noChangeAspect="1" noChangeArrowheads="1"/>
          </p:cNvPicPr>
          <p:nvPr/>
        </p:nvPicPr>
        <p:blipFill>
          <a:blip r:embed="rId6" cstate="print"/>
          <a:srcRect/>
          <a:stretch>
            <a:fillRect/>
          </a:stretch>
        </p:blipFill>
        <p:spPr bwMode="auto">
          <a:xfrm>
            <a:off x="7010400" y="3276600"/>
            <a:ext cx="381000" cy="769351"/>
          </a:xfrm>
          <a:prstGeom prst="rect">
            <a:avLst/>
          </a:prstGeom>
          <a:noFill/>
          <a:ln w="9525">
            <a:noFill/>
            <a:miter lim="800000"/>
            <a:headEnd/>
            <a:tailEnd/>
          </a:ln>
          <a:effectLst/>
        </p:spPr>
      </p:pic>
      <p:pic>
        <p:nvPicPr>
          <p:cNvPr id="13" name="Picture 5"/>
          <p:cNvPicPr>
            <a:picLocks noChangeAspect="1" noChangeArrowheads="1"/>
          </p:cNvPicPr>
          <p:nvPr/>
        </p:nvPicPr>
        <p:blipFill>
          <a:blip r:embed="rId6" cstate="print"/>
          <a:srcRect/>
          <a:stretch>
            <a:fillRect/>
          </a:stretch>
        </p:blipFill>
        <p:spPr bwMode="auto">
          <a:xfrm>
            <a:off x="7010400" y="2138012"/>
            <a:ext cx="381000" cy="769351"/>
          </a:xfrm>
          <a:prstGeom prst="rect">
            <a:avLst/>
          </a:prstGeom>
          <a:noFill/>
          <a:ln w="9525">
            <a:noFill/>
            <a:miter lim="800000"/>
            <a:headEnd/>
            <a:tailEnd/>
          </a:ln>
          <a:effectLst/>
        </p:spPr>
      </p:pic>
      <p:cxnSp>
        <p:nvCxnSpPr>
          <p:cNvPr id="15" name="Straight Arrow Connector 14"/>
          <p:cNvCxnSpPr/>
          <p:nvPr/>
        </p:nvCxnSpPr>
        <p:spPr>
          <a:xfrm rot="10800000" flipV="1">
            <a:off x="5410200" y="2362200"/>
            <a:ext cx="1600200" cy="53340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0800000">
            <a:off x="5181600" y="3581400"/>
            <a:ext cx="1828800" cy="1588"/>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0800000">
            <a:off x="4800600" y="4191000"/>
            <a:ext cx="2209800" cy="458788"/>
          </a:xfrm>
          <a:prstGeom prst="straightConnector1">
            <a:avLst/>
          </a:prstGeom>
          <a:ln w="28575">
            <a:solidFill>
              <a:srgbClr val="F5862B"/>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0800000">
            <a:off x="3276600" y="5105400"/>
            <a:ext cx="2133600" cy="685800"/>
          </a:xfrm>
          <a:prstGeom prst="straightConnector1">
            <a:avLst/>
          </a:prstGeom>
          <a:ln w="28575">
            <a:solidFill>
              <a:srgbClr val="CC99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16200000" flipV="1">
            <a:off x="2971800" y="3276600"/>
            <a:ext cx="2590800" cy="2286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10800000">
            <a:off x="2590800" y="5638800"/>
            <a:ext cx="28194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rot="20445443">
            <a:off x="5580601" y="2312057"/>
            <a:ext cx="1228526" cy="338554"/>
          </a:xfrm>
          <a:prstGeom prst="rect">
            <a:avLst/>
          </a:prstGeom>
          <a:noFill/>
        </p:spPr>
        <p:txBody>
          <a:bodyPr wrap="square" rtlCol="0">
            <a:spAutoFit/>
          </a:bodyPr>
          <a:lstStyle/>
          <a:p>
            <a:pPr algn="ctr"/>
            <a:r>
              <a:rPr lang="fa-IR" sz="1600" dirty="0">
                <a:cs typeface="B Koodak" panose="00000700000000000000" pitchFamily="2" charset="-78"/>
              </a:rPr>
              <a:t>قفل شخصی</a:t>
            </a:r>
            <a:endParaRPr lang="en-US" sz="1200" dirty="0">
              <a:cs typeface="B Koodak" panose="00000700000000000000" pitchFamily="2" charset="-78"/>
            </a:endParaRPr>
          </a:p>
        </p:txBody>
      </p:sp>
      <p:sp>
        <p:nvSpPr>
          <p:cNvPr id="32" name="TextBox 31"/>
          <p:cNvSpPr txBox="1"/>
          <p:nvPr/>
        </p:nvSpPr>
        <p:spPr>
          <a:xfrm>
            <a:off x="5562600" y="3276600"/>
            <a:ext cx="1228526" cy="338554"/>
          </a:xfrm>
          <a:prstGeom prst="rect">
            <a:avLst/>
          </a:prstGeom>
          <a:noFill/>
        </p:spPr>
        <p:txBody>
          <a:bodyPr wrap="square" rtlCol="0">
            <a:spAutoFit/>
          </a:bodyPr>
          <a:lstStyle/>
          <a:p>
            <a:pPr algn="ctr"/>
            <a:r>
              <a:rPr lang="fa-IR" sz="1600" dirty="0">
                <a:cs typeface="B Koodak" panose="00000700000000000000" pitchFamily="2" charset="-78"/>
              </a:rPr>
              <a:t>قفل شخصی</a:t>
            </a:r>
            <a:endParaRPr lang="en-US" sz="1200" dirty="0">
              <a:cs typeface="B Koodak" panose="00000700000000000000" pitchFamily="2" charset="-78"/>
            </a:endParaRPr>
          </a:p>
        </p:txBody>
      </p:sp>
      <p:sp>
        <p:nvSpPr>
          <p:cNvPr id="33" name="TextBox 32"/>
          <p:cNvSpPr txBox="1"/>
          <p:nvPr/>
        </p:nvSpPr>
        <p:spPr>
          <a:xfrm rot="699238">
            <a:off x="5352423" y="4127925"/>
            <a:ext cx="1228526" cy="338554"/>
          </a:xfrm>
          <a:prstGeom prst="rect">
            <a:avLst/>
          </a:prstGeom>
          <a:noFill/>
        </p:spPr>
        <p:txBody>
          <a:bodyPr wrap="square" rtlCol="0">
            <a:spAutoFit/>
          </a:bodyPr>
          <a:lstStyle/>
          <a:p>
            <a:pPr algn="ctr"/>
            <a:r>
              <a:rPr lang="fa-IR" sz="1600" dirty="0">
                <a:cs typeface="B Koodak" panose="00000700000000000000" pitchFamily="2" charset="-78"/>
              </a:rPr>
              <a:t>قفل شخصی</a:t>
            </a:r>
            <a:endParaRPr lang="en-US" sz="1200" dirty="0">
              <a:cs typeface="B Koodak" panose="00000700000000000000" pitchFamily="2" charset="-78"/>
            </a:endParaRPr>
          </a:p>
        </p:txBody>
      </p:sp>
      <p:sp>
        <p:nvSpPr>
          <p:cNvPr id="34" name="TextBox 33"/>
          <p:cNvSpPr txBox="1"/>
          <p:nvPr/>
        </p:nvSpPr>
        <p:spPr>
          <a:xfrm rot="1047445">
            <a:off x="3859000" y="5230034"/>
            <a:ext cx="1228526" cy="307777"/>
          </a:xfrm>
          <a:prstGeom prst="rect">
            <a:avLst/>
          </a:prstGeom>
          <a:noFill/>
        </p:spPr>
        <p:txBody>
          <a:bodyPr wrap="square" rtlCol="0">
            <a:spAutoFit/>
          </a:bodyPr>
          <a:lstStyle/>
          <a:p>
            <a:pPr algn="ctr"/>
            <a:r>
              <a:rPr lang="fa-IR" sz="1400" dirty="0">
                <a:cs typeface="B Koodak" panose="00000700000000000000" pitchFamily="2" charset="-78"/>
              </a:rPr>
              <a:t>قفل شخصی</a:t>
            </a:r>
            <a:endParaRPr lang="en-US" sz="1100" dirty="0">
              <a:cs typeface="B Koodak" panose="00000700000000000000" pitchFamily="2" charset="-78"/>
            </a:endParaRPr>
          </a:p>
        </p:txBody>
      </p:sp>
      <p:sp>
        <p:nvSpPr>
          <p:cNvPr id="38" name="TextBox 37"/>
          <p:cNvSpPr txBox="1"/>
          <p:nvPr/>
        </p:nvSpPr>
        <p:spPr>
          <a:xfrm rot="2972937">
            <a:off x="4267016" y="4932977"/>
            <a:ext cx="1469112" cy="307777"/>
          </a:xfrm>
          <a:prstGeom prst="rect">
            <a:avLst/>
          </a:prstGeom>
          <a:noFill/>
        </p:spPr>
        <p:txBody>
          <a:bodyPr wrap="square" rtlCol="0">
            <a:spAutoFit/>
          </a:bodyPr>
          <a:lstStyle/>
          <a:p>
            <a:pPr algn="ctr"/>
            <a:r>
              <a:rPr lang="fa-IR" sz="1400" dirty="0">
                <a:solidFill>
                  <a:srgbClr val="FF0000"/>
                </a:solidFill>
                <a:cs typeface="B Koodak" panose="00000700000000000000" pitchFamily="2" charset="-78"/>
              </a:rPr>
              <a:t>کلید قفل گروهی</a:t>
            </a:r>
            <a:endParaRPr lang="en-US" sz="1400" dirty="0">
              <a:solidFill>
                <a:srgbClr val="FF0000"/>
              </a:solidFill>
              <a:cs typeface="B Koodak" panose="00000700000000000000" pitchFamily="2" charset="-78"/>
            </a:endParaRPr>
          </a:p>
        </p:txBody>
      </p:sp>
      <p:sp>
        <p:nvSpPr>
          <p:cNvPr id="39" name="TextBox 38"/>
          <p:cNvSpPr txBox="1"/>
          <p:nvPr/>
        </p:nvSpPr>
        <p:spPr>
          <a:xfrm rot="294364">
            <a:off x="3142622" y="5454910"/>
            <a:ext cx="1228526" cy="307777"/>
          </a:xfrm>
          <a:prstGeom prst="rect">
            <a:avLst/>
          </a:prstGeom>
          <a:noFill/>
        </p:spPr>
        <p:txBody>
          <a:bodyPr wrap="square" rtlCol="0">
            <a:spAutoFit/>
          </a:bodyPr>
          <a:lstStyle/>
          <a:p>
            <a:r>
              <a:rPr lang="fa-IR" sz="1400" dirty="0">
                <a:solidFill>
                  <a:srgbClr val="FF0000"/>
                </a:solidFill>
                <a:cs typeface="B Koodak" panose="00000700000000000000" pitchFamily="2" charset="-78"/>
              </a:rPr>
              <a:t>کلید قفل گروهی</a:t>
            </a:r>
          </a:p>
        </p:txBody>
      </p:sp>
      <p:sp>
        <p:nvSpPr>
          <p:cNvPr id="40" name="TextBox 39"/>
          <p:cNvSpPr txBox="1"/>
          <p:nvPr/>
        </p:nvSpPr>
        <p:spPr>
          <a:xfrm>
            <a:off x="5867400" y="5791200"/>
            <a:ext cx="2209801" cy="369332"/>
          </a:xfrm>
          <a:prstGeom prst="rect">
            <a:avLst/>
          </a:prstGeom>
          <a:noFill/>
        </p:spPr>
        <p:txBody>
          <a:bodyPr wrap="square" rtlCol="0">
            <a:spAutoFit/>
          </a:bodyPr>
          <a:lstStyle/>
          <a:p>
            <a:pPr algn="ctr"/>
            <a:r>
              <a:rPr lang="fa-IR" dirty="0">
                <a:solidFill>
                  <a:srgbClr val="FF0000"/>
                </a:solidFill>
                <a:cs typeface="B Koodak" panose="00000700000000000000" pitchFamily="2" charset="-78"/>
              </a:rPr>
              <a:t>کارمند مجاز اصلی</a:t>
            </a:r>
            <a:endParaRPr lang="en-US" dirty="0">
              <a:solidFill>
                <a:srgbClr val="FF0000"/>
              </a:solidFill>
              <a:cs typeface="B Koodak" panose="00000700000000000000" pitchFamily="2" charset="-78"/>
            </a:endParaRPr>
          </a:p>
        </p:txBody>
      </p:sp>
      <p:sp>
        <p:nvSpPr>
          <p:cNvPr id="41" name="TextBox 40"/>
          <p:cNvSpPr txBox="1"/>
          <p:nvPr/>
        </p:nvSpPr>
        <p:spPr>
          <a:xfrm rot="16200000">
            <a:off x="6646277" y="3412123"/>
            <a:ext cx="2590800" cy="338554"/>
          </a:xfrm>
          <a:prstGeom prst="rect">
            <a:avLst/>
          </a:prstGeom>
          <a:noFill/>
        </p:spPr>
        <p:txBody>
          <a:bodyPr wrap="square" rtlCol="0">
            <a:spAutoFit/>
          </a:bodyPr>
          <a:lstStyle/>
          <a:p>
            <a:pPr algn="ctr"/>
            <a:r>
              <a:rPr lang="fa-IR" sz="1600" dirty="0">
                <a:solidFill>
                  <a:srgbClr val="0070C0"/>
                </a:solidFill>
                <a:cs typeface="B Koodak" panose="00000700000000000000" pitchFamily="2" charset="-78"/>
              </a:rPr>
              <a:t>سایر کارمندان مجاز</a:t>
            </a:r>
            <a:endParaRPr lang="en-US" sz="1600" dirty="0">
              <a:solidFill>
                <a:srgbClr val="0070C0"/>
              </a:solidFill>
              <a:cs typeface="B Koodak" panose="00000700000000000000" pitchFamily="2" charset="-78"/>
            </a:endParaRPr>
          </a:p>
        </p:txBody>
      </p:sp>
    </p:spTree>
  </p:cSld>
  <p:clrMapOvr>
    <a:masterClrMapping/>
  </p:clrMapOvr>
  <mc:AlternateContent xmlns:mc="http://schemas.openxmlformats.org/markup-compatibility/2006">
    <mc:Choice xmlns:p14="http://schemas.microsoft.com/office/powerpoint/2010/main" Requires="p14">
      <p:transition p14:dur="100" advClick="0" advTm="100">
        <p:fade/>
      </p:transition>
    </mc:Choice>
    <mc:Fallback>
      <p:transition advClick="0" advTm="1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2BECF90-3383-434F-8BD4-26733E7DF3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8" name="Subtitle 2">
            <a:extLst>
              <a:ext uri="{FF2B5EF4-FFF2-40B4-BE49-F238E27FC236}">
                <a16:creationId xmlns:a16="http://schemas.microsoft.com/office/drawing/2014/main" id="{934B1374-A339-4574-AF20-B9E1E9123772}"/>
              </a:ext>
            </a:extLst>
          </p:cNvPr>
          <p:cNvSpPr txBox="1">
            <a:spLocks/>
          </p:cNvSpPr>
          <p:nvPr/>
        </p:nvSpPr>
        <p:spPr>
          <a:xfrm>
            <a:off x="3518114" y="609600"/>
            <a:ext cx="1447801" cy="609600"/>
          </a:xfrm>
          <a:prstGeom prst="rect">
            <a:avLst/>
          </a:prstGeom>
        </p:spPr>
        <p:txBody>
          <a:bodyPr vert="horz" lIns="91440" tIns="45720" rIns="91440" bIns="45720" rtlCol="0">
            <a:noAutofit/>
          </a:bodyPr>
          <a:lstStyle/>
          <a:p>
            <a:pPr marL="342900" lvl="0" indent="-342900" algn="ctr">
              <a:spcBef>
                <a:spcPct val="20000"/>
              </a:spcBef>
              <a:spcAft>
                <a:spcPts val="1000"/>
              </a:spcAft>
              <a:buClr>
                <a:srgbClr val="FF0000"/>
              </a:buClr>
            </a:pPr>
            <a:r>
              <a:rPr lang="en-US" sz="2400" b="1" dirty="0">
                <a:solidFill>
                  <a:schemeClr val="tx2"/>
                </a:solidFill>
                <a:cs typeface="B Koodak" panose="00000700000000000000" pitchFamily="2" charset="-78"/>
              </a:rPr>
              <a:t>TAG OUT</a:t>
            </a:r>
            <a:endParaRPr kumimoji="0" lang="fa-IR" sz="2400" b="1" i="0" u="none" strike="noStrike" kern="1200" cap="none" spc="0" normalizeH="0" baseline="0" noProof="0" dirty="0">
              <a:ln>
                <a:noFill/>
              </a:ln>
              <a:solidFill>
                <a:schemeClr val="tx2"/>
              </a:solidFill>
              <a:effectLst/>
              <a:uLnTx/>
              <a:uFillTx/>
              <a:cs typeface="B Koodak" panose="00000700000000000000" pitchFamily="2" charset="-78"/>
            </a:endParaRPr>
          </a:p>
        </p:txBody>
      </p:sp>
      <p:sp>
        <p:nvSpPr>
          <p:cNvPr id="11" name="Subtitle 2">
            <a:extLst>
              <a:ext uri="{FF2B5EF4-FFF2-40B4-BE49-F238E27FC236}">
                <a16:creationId xmlns:a16="http://schemas.microsoft.com/office/drawing/2014/main" id="{5CB839CF-3C63-4B7E-BB47-6E7D6C00A9B9}"/>
              </a:ext>
            </a:extLst>
          </p:cNvPr>
          <p:cNvSpPr txBox="1">
            <a:spLocks/>
          </p:cNvSpPr>
          <p:nvPr/>
        </p:nvSpPr>
        <p:spPr>
          <a:xfrm>
            <a:off x="4648200" y="609600"/>
            <a:ext cx="1600200" cy="609600"/>
          </a:xfrm>
          <a:prstGeom prst="rect">
            <a:avLst/>
          </a:prstGeom>
        </p:spPr>
        <p:txBody>
          <a:bodyPr vert="horz" lIns="91440" tIns="45720" rIns="91440" bIns="45720" rtlCol="0">
            <a:noAutofit/>
          </a:bodyPr>
          <a:lstStyle/>
          <a:p>
            <a:pPr marL="342900" lvl="0" indent="-342900" algn="ctr">
              <a:spcBef>
                <a:spcPct val="20000"/>
              </a:spcBef>
              <a:spcAft>
                <a:spcPts val="1000"/>
              </a:spcAft>
              <a:buClr>
                <a:srgbClr val="FF0000"/>
              </a:buClr>
            </a:pPr>
            <a:r>
              <a:rPr lang="fa-IR" sz="2400" b="1" dirty="0">
                <a:solidFill>
                  <a:schemeClr val="tx2"/>
                </a:solidFill>
                <a:cs typeface="B Koodak" panose="00000700000000000000" pitchFamily="2" charset="-78"/>
              </a:rPr>
              <a:t>سامانه ایمنی </a:t>
            </a:r>
            <a:endParaRPr kumimoji="0" lang="fa-IR" sz="2400" b="1" i="0" u="none" strike="noStrike" kern="1200" cap="none" spc="0" normalizeH="0" baseline="0" noProof="0" dirty="0">
              <a:ln>
                <a:noFill/>
              </a:ln>
              <a:solidFill>
                <a:schemeClr val="tx2"/>
              </a:solidFill>
              <a:effectLst/>
              <a:uLnTx/>
              <a:uFillTx/>
              <a:cs typeface="B Koodak" panose="00000700000000000000" pitchFamily="2" charset="-78"/>
            </a:endParaRPr>
          </a:p>
        </p:txBody>
      </p:sp>
    </p:spTree>
    <p:extLst>
      <p:ext uri="{BB962C8B-B14F-4D97-AF65-F5344CB8AC3E}">
        <p14:creationId xmlns:p14="http://schemas.microsoft.com/office/powerpoint/2010/main" val="2003643791"/>
      </p:ext>
    </p:extLst>
  </p:cSld>
  <p:clrMapOvr>
    <a:masterClrMapping/>
  </p:clrMapOvr>
  <mc:AlternateContent xmlns:mc="http://schemas.openxmlformats.org/markup-compatibility/2006">
    <mc:Choice xmlns:p14="http://schemas.microsoft.com/office/powerpoint/2010/main" Requires="p14">
      <p:transition p14:dur="100" advClick="0" advTm="100">
        <p:fade/>
      </p:transition>
    </mc:Choice>
    <mc:Fallback>
      <p:transition advClick="0" advTm="1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61493FC-5E07-47AD-A8CA-B2C3D1121A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Title 1"/>
          <p:cNvSpPr>
            <a:spLocks noGrp="1"/>
          </p:cNvSpPr>
          <p:nvPr>
            <p:ph type="ctrTitle"/>
          </p:nvPr>
        </p:nvSpPr>
        <p:spPr>
          <a:xfrm>
            <a:off x="914400" y="4648201"/>
            <a:ext cx="8420100" cy="685799"/>
          </a:xfrm>
        </p:spPr>
        <p:txBody>
          <a:bodyPr>
            <a:normAutofit/>
          </a:bodyPr>
          <a:lstStyle/>
          <a:p>
            <a:r>
              <a:rPr lang="en-US" sz="3600" b="1" dirty="0">
                <a:solidFill>
                  <a:schemeClr val="bg1"/>
                </a:solidFill>
                <a:latin typeface="Arial Black" pitchFamily="34" charset="0"/>
              </a:rPr>
              <a:t>LOCK OUT &amp; TAG OUT</a:t>
            </a:r>
          </a:p>
        </p:txBody>
      </p:sp>
      <p:sp>
        <p:nvSpPr>
          <p:cNvPr id="5" name="Subtitle 2">
            <a:extLst>
              <a:ext uri="{FF2B5EF4-FFF2-40B4-BE49-F238E27FC236}">
                <a16:creationId xmlns:a16="http://schemas.microsoft.com/office/drawing/2014/main" id="{35DB1BC6-E26B-4857-87E5-0A0AD4D4F146}"/>
              </a:ext>
            </a:extLst>
          </p:cNvPr>
          <p:cNvSpPr txBox="1">
            <a:spLocks/>
          </p:cNvSpPr>
          <p:nvPr/>
        </p:nvSpPr>
        <p:spPr>
          <a:xfrm>
            <a:off x="2438400" y="3657600"/>
            <a:ext cx="5096493" cy="830827"/>
          </a:xfrm>
          <a:prstGeom prst="rect">
            <a:avLst/>
          </a:prstGeom>
        </p:spPr>
        <p:txBody>
          <a:bodyPr vert="horz" lIns="91440" tIns="45720" rIns="91440" bIns="45720" rtlCol="0">
            <a:noAutofit/>
          </a:bodyPr>
          <a:lstStyle/>
          <a:p>
            <a:pPr marL="342900" lvl="0" indent="-342900" algn="r">
              <a:spcBef>
                <a:spcPct val="20000"/>
              </a:spcBef>
              <a:spcAft>
                <a:spcPts val="1000"/>
              </a:spcAft>
              <a:buClr>
                <a:srgbClr val="FF0000"/>
              </a:buClr>
            </a:pPr>
            <a:r>
              <a:rPr lang="fa-IR" sz="4400" dirty="0">
                <a:solidFill>
                  <a:schemeClr val="bg1"/>
                </a:solidFill>
                <a:cs typeface="B Titr" panose="00000700000000000000" pitchFamily="2" charset="-78"/>
              </a:rPr>
              <a:t>سامانه ایمنی قفل گذاری</a:t>
            </a:r>
            <a:endParaRPr kumimoji="0" lang="en-US" sz="4400" b="0" i="0" u="none" strike="noStrike" kern="1200" cap="none" spc="0" normalizeH="0" baseline="0" noProof="0" dirty="0">
              <a:ln>
                <a:noFill/>
              </a:ln>
              <a:solidFill>
                <a:schemeClr val="bg1"/>
              </a:solidFill>
              <a:effectLst/>
              <a:uLnTx/>
              <a:uFillTx/>
              <a:cs typeface="B Titr" panose="00000700000000000000" pitchFamily="2" charset="-78"/>
            </a:endParaRPr>
          </a:p>
        </p:txBody>
      </p:sp>
    </p:spTree>
  </p:cSld>
  <p:clrMapOvr>
    <a:masterClrMapping/>
  </p:clrMapOvr>
  <mc:AlternateContent xmlns:mc="http://schemas.openxmlformats.org/markup-compatibility/2006">
    <mc:Choice xmlns:p14="http://schemas.microsoft.com/office/powerpoint/2010/main" Requires="p14">
      <p:transition p14:dur="100" advClick="0" advTm="100">
        <p:fade/>
      </p:transition>
    </mc:Choice>
    <mc:Fallback>
      <p:transition advClick="0" advTm="1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07DDA6-33CD-4256-9802-49C9B74198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12" name="Subtitle 2">
            <a:extLst>
              <a:ext uri="{FF2B5EF4-FFF2-40B4-BE49-F238E27FC236}">
                <a16:creationId xmlns:a16="http://schemas.microsoft.com/office/drawing/2014/main" id="{AA2E090A-8AC7-41EA-805D-00400D8AE3FC}"/>
              </a:ext>
            </a:extLst>
          </p:cNvPr>
          <p:cNvSpPr txBox="1">
            <a:spLocks/>
          </p:cNvSpPr>
          <p:nvPr/>
        </p:nvSpPr>
        <p:spPr>
          <a:xfrm>
            <a:off x="5257800" y="473876"/>
            <a:ext cx="4419599" cy="745324"/>
          </a:xfrm>
          <a:prstGeom prst="rect">
            <a:avLst/>
          </a:prstGeom>
        </p:spPr>
        <p:txBody>
          <a:bodyPr vert="horz" lIns="91440" tIns="45720" rIns="91440" bIns="45720" rtlCol="0">
            <a:noAutofit/>
          </a:bodyPr>
          <a:lstStyle/>
          <a:p>
            <a:pPr marL="342900" lvl="0" indent="-342900" algn="r">
              <a:spcBef>
                <a:spcPct val="20000"/>
              </a:spcBef>
              <a:spcAft>
                <a:spcPts val="1000"/>
              </a:spcAft>
              <a:buClr>
                <a:srgbClr val="FF0000"/>
              </a:buClr>
            </a:pPr>
            <a:r>
              <a:rPr lang="fa-IR" sz="3600" dirty="0">
                <a:solidFill>
                  <a:schemeClr val="bg1"/>
                </a:solidFill>
                <a:cs typeface="B Titr" panose="00000700000000000000" pitchFamily="2" charset="-78"/>
              </a:rPr>
              <a:t>مرکز تجهیزات قفل گذاری</a:t>
            </a:r>
            <a:endParaRPr kumimoji="0" lang="en-US" sz="3600" b="0" i="0" u="none" strike="noStrike" kern="1200" cap="none" spc="0" normalizeH="0" baseline="0" noProof="0" dirty="0">
              <a:ln>
                <a:noFill/>
              </a:ln>
              <a:solidFill>
                <a:schemeClr val="bg1"/>
              </a:solidFill>
              <a:effectLst/>
              <a:uLnTx/>
              <a:uFillTx/>
              <a:cs typeface="B Titr" panose="00000700000000000000" pitchFamily="2" charset="-78"/>
            </a:endParaRPr>
          </a:p>
        </p:txBody>
      </p:sp>
      <p:sp>
        <p:nvSpPr>
          <p:cNvPr id="15" name="Title 1">
            <a:extLst>
              <a:ext uri="{FF2B5EF4-FFF2-40B4-BE49-F238E27FC236}">
                <a16:creationId xmlns:a16="http://schemas.microsoft.com/office/drawing/2014/main" id="{3BD893EC-EB9B-43FA-9B6D-E316F426A954}"/>
              </a:ext>
            </a:extLst>
          </p:cNvPr>
          <p:cNvSpPr>
            <a:spLocks noGrp="1"/>
          </p:cNvSpPr>
          <p:nvPr>
            <p:ph type="ctrTitle"/>
          </p:nvPr>
        </p:nvSpPr>
        <p:spPr>
          <a:xfrm>
            <a:off x="152400" y="457200"/>
            <a:ext cx="4724400" cy="685799"/>
          </a:xfrm>
        </p:spPr>
        <p:txBody>
          <a:bodyPr>
            <a:normAutofit/>
          </a:bodyPr>
          <a:lstStyle/>
          <a:p>
            <a:pPr algn="l"/>
            <a:r>
              <a:rPr lang="en-US" sz="2800" b="1" dirty="0">
                <a:solidFill>
                  <a:schemeClr val="bg1"/>
                </a:solidFill>
                <a:latin typeface="Arial Black" pitchFamily="34" charset="0"/>
              </a:rPr>
              <a:t>LOCK OUT &amp; TAG OUT</a:t>
            </a:r>
          </a:p>
        </p:txBody>
      </p:sp>
    </p:spTree>
  </p:cSld>
  <p:clrMapOvr>
    <a:masterClrMapping/>
  </p:clrMapOvr>
  <mc:AlternateContent xmlns:mc="http://schemas.openxmlformats.org/markup-compatibility/2006">
    <mc:Choice xmlns:p14="http://schemas.microsoft.com/office/powerpoint/2010/main" Requires="p14">
      <p:transition p14:dur="100" advClick="0" advTm="100">
        <p:fade/>
      </p:transition>
    </mc:Choice>
    <mc:Fallback>
      <p:transition advClick="0" advTm="1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4C5C2B-D7E9-4F06-B354-F2902B81B3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6" name="TextBox 5"/>
          <p:cNvSpPr txBox="1"/>
          <p:nvPr/>
        </p:nvSpPr>
        <p:spPr>
          <a:xfrm>
            <a:off x="457200" y="2664023"/>
            <a:ext cx="2286000" cy="307777"/>
          </a:xfrm>
          <a:prstGeom prst="rect">
            <a:avLst/>
          </a:prstGeom>
          <a:noFill/>
        </p:spPr>
        <p:txBody>
          <a:bodyPr wrap="square" rtlCol="0">
            <a:spAutoFit/>
          </a:bodyPr>
          <a:lstStyle/>
          <a:p>
            <a:r>
              <a:rPr lang="en-US" sz="1400" b="1" dirty="0"/>
              <a:t>SAFETY LOCKOUT PADLOCKS</a:t>
            </a:r>
          </a:p>
        </p:txBody>
      </p:sp>
      <p:sp>
        <p:nvSpPr>
          <p:cNvPr id="7" name="TextBox 6"/>
          <p:cNvSpPr txBox="1"/>
          <p:nvPr/>
        </p:nvSpPr>
        <p:spPr>
          <a:xfrm>
            <a:off x="3429000" y="1841212"/>
            <a:ext cx="1371600" cy="292388"/>
          </a:xfrm>
          <a:prstGeom prst="rect">
            <a:avLst/>
          </a:prstGeom>
          <a:noFill/>
        </p:spPr>
        <p:txBody>
          <a:bodyPr wrap="square" rtlCol="0">
            <a:spAutoFit/>
          </a:bodyPr>
          <a:lstStyle/>
          <a:p>
            <a:r>
              <a:rPr lang="en-US" sz="1300" b="1" dirty="0"/>
              <a:t>PLUG LOCKOUTS</a:t>
            </a:r>
          </a:p>
        </p:txBody>
      </p:sp>
      <p:sp>
        <p:nvSpPr>
          <p:cNvPr id="8" name="TextBox 7"/>
          <p:cNvSpPr txBox="1"/>
          <p:nvPr/>
        </p:nvSpPr>
        <p:spPr>
          <a:xfrm>
            <a:off x="5042338" y="2281535"/>
            <a:ext cx="2286000" cy="307777"/>
          </a:xfrm>
          <a:prstGeom prst="rect">
            <a:avLst/>
          </a:prstGeom>
          <a:noFill/>
        </p:spPr>
        <p:txBody>
          <a:bodyPr wrap="square" rtlCol="0">
            <a:spAutoFit/>
          </a:bodyPr>
          <a:lstStyle/>
          <a:p>
            <a:pPr algn="ctr"/>
            <a:r>
              <a:rPr lang="en-US" sz="1400" b="1" dirty="0"/>
              <a:t> MECHANICAL LOCKOUTS</a:t>
            </a:r>
          </a:p>
        </p:txBody>
      </p:sp>
      <p:sp>
        <p:nvSpPr>
          <p:cNvPr id="9" name="TextBox 8"/>
          <p:cNvSpPr txBox="1"/>
          <p:nvPr/>
        </p:nvSpPr>
        <p:spPr>
          <a:xfrm>
            <a:off x="7620000" y="2206823"/>
            <a:ext cx="1752600" cy="307777"/>
          </a:xfrm>
          <a:prstGeom prst="rect">
            <a:avLst/>
          </a:prstGeom>
          <a:noFill/>
        </p:spPr>
        <p:txBody>
          <a:bodyPr wrap="square" rtlCol="0">
            <a:spAutoFit/>
          </a:bodyPr>
          <a:lstStyle/>
          <a:p>
            <a:pPr algn="ctr"/>
            <a:r>
              <a:rPr lang="en-US" sz="1400" b="1" dirty="0"/>
              <a:t> LOTO STATIONS</a:t>
            </a:r>
          </a:p>
        </p:txBody>
      </p:sp>
      <p:sp>
        <p:nvSpPr>
          <p:cNvPr id="10" name="TextBox 9"/>
          <p:cNvSpPr txBox="1"/>
          <p:nvPr/>
        </p:nvSpPr>
        <p:spPr>
          <a:xfrm>
            <a:off x="5562600" y="3883223"/>
            <a:ext cx="1905000" cy="307777"/>
          </a:xfrm>
          <a:prstGeom prst="rect">
            <a:avLst/>
          </a:prstGeom>
          <a:noFill/>
        </p:spPr>
        <p:txBody>
          <a:bodyPr wrap="square" rtlCol="0">
            <a:spAutoFit/>
          </a:bodyPr>
          <a:lstStyle/>
          <a:p>
            <a:pPr algn="ctr"/>
            <a:r>
              <a:rPr lang="en-US" sz="1400" b="1" dirty="0"/>
              <a:t>LOCKOUT TAGS</a:t>
            </a:r>
          </a:p>
        </p:txBody>
      </p:sp>
      <p:sp>
        <p:nvSpPr>
          <p:cNvPr id="11" name="TextBox 10"/>
          <p:cNvSpPr txBox="1"/>
          <p:nvPr/>
        </p:nvSpPr>
        <p:spPr>
          <a:xfrm>
            <a:off x="8001000" y="3810000"/>
            <a:ext cx="1524000" cy="307777"/>
          </a:xfrm>
          <a:prstGeom prst="rect">
            <a:avLst/>
          </a:prstGeom>
          <a:noFill/>
        </p:spPr>
        <p:txBody>
          <a:bodyPr wrap="square" rtlCol="0">
            <a:spAutoFit/>
          </a:bodyPr>
          <a:lstStyle/>
          <a:p>
            <a:pPr algn="ctr"/>
            <a:r>
              <a:rPr lang="en-US" sz="1400" b="1" dirty="0"/>
              <a:t>KEY SAFE BOX</a:t>
            </a:r>
          </a:p>
        </p:txBody>
      </p:sp>
      <p:sp>
        <p:nvSpPr>
          <p:cNvPr id="12" name="TextBox 11"/>
          <p:cNvSpPr txBox="1"/>
          <p:nvPr/>
        </p:nvSpPr>
        <p:spPr>
          <a:xfrm>
            <a:off x="4953000" y="5940623"/>
            <a:ext cx="2057400" cy="307777"/>
          </a:xfrm>
          <a:prstGeom prst="rect">
            <a:avLst/>
          </a:prstGeom>
          <a:noFill/>
        </p:spPr>
        <p:txBody>
          <a:bodyPr wrap="square" rtlCol="0">
            <a:spAutoFit/>
          </a:bodyPr>
          <a:lstStyle/>
          <a:p>
            <a:pPr algn="ctr"/>
            <a:r>
              <a:rPr lang="en-US" sz="1400" b="1" dirty="0"/>
              <a:t> </a:t>
            </a:r>
            <a:r>
              <a:rPr lang="en-US" sz="1300" b="1" dirty="0"/>
              <a:t>KEY &amp; PADLOCK CABINETS</a:t>
            </a:r>
          </a:p>
        </p:txBody>
      </p:sp>
      <p:sp>
        <p:nvSpPr>
          <p:cNvPr id="13" name="TextBox 12"/>
          <p:cNvSpPr txBox="1"/>
          <p:nvPr/>
        </p:nvSpPr>
        <p:spPr>
          <a:xfrm>
            <a:off x="7239000" y="6184612"/>
            <a:ext cx="2286000" cy="292388"/>
          </a:xfrm>
          <a:prstGeom prst="rect">
            <a:avLst/>
          </a:prstGeom>
          <a:noFill/>
        </p:spPr>
        <p:txBody>
          <a:bodyPr wrap="square" rtlCol="0">
            <a:spAutoFit/>
          </a:bodyPr>
          <a:lstStyle/>
          <a:p>
            <a:pPr algn="ctr"/>
            <a:r>
              <a:rPr lang="en-US" sz="1300" b="1" dirty="0"/>
              <a:t>CIRCUIT BREAKER LOCKOUTS</a:t>
            </a:r>
          </a:p>
        </p:txBody>
      </p:sp>
      <p:sp>
        <p:nvSpPr>
          <p:cNvPr id="14" name="TextBox 13"/>
          <p:cNvSpPr txBox="1"/>
          <p:nvPr/>
        </p:nvSpPr>
        <p:spPr>
          <a:xfrm>
            <a:off x="3200400" y="3352800"/>
            <a:ext cx="1828800" cy="307777"/>
          </a:xfrm>
          <a:prstGeom prst="rect">
            <a:avLst/>
          </a:prstGeom>
          <a:noFill/>
        </p:spPr>
        <p:txBody>
          <a:bodyPr wrap="square" rtlCol="0">
            <a:spAutoFit/>
          </a:bodyPr>
          <a:lstStyle/>
          <a:p>
            <a:pPr algn="ctr"/>
            <a:r>
              <a:rPr lang="en-US" sz="1400" b="1" dirty="0"/>
              <a:t> HASPS</a:t>
            </a:r>
          </a:p>
        </p:txBody>
      </p:sp>
      <p:sp>
        <p:nvSpPr>
          <p:cNvPr id="15" name="TextBox 14"/>
          <p:cNvSpPr txBox="1"/>
          <p:nvPr/>
        </p:nvSpPr>
        <p:spPr>
          <a:xfrm>
            <a:off x="2703786" y="4950023"/>
            <a:ext cx="2286000" cy="307777"/>
          </a:xfrm>
          <a:prstGeom prst="rect">
            <a:avLst/>
          </a:prstGeom>
          <a:noFill/>
        </p:spPr>
        <p:txBody>
          <a:bodyPr wrap="square" rtlCol="0">
            <a:spAutoFit/>
          </a:bodyPr>
          <a:lstStyle/>
          <a:p>
            <a:pPr algn="ctr"/>
            <a:r>
              <a:rPr lang="en-US" sz="1400" b="1" dirty="0"/>
              <a:t> MECHANICAL LOCKOUTS</a:t>
            </a:r>
          </a:p>
        </p:txBody>
      </p:sp>
      <p:sp>
        <p:nvSpPr>
          <p:cNvPr id="16" name="TextBox 15"/>
          <p:cNvSpPr txBox="1"/>
          <p:nvPr/>
        </p:nvSpPr>
        <p:spPr>
          <a:xfrm>
            <a:off x="3505200" y="6245423"/>
            <a:ext cx="1295400" cy="307777"/>
          </a:xfrm>
          <a:prstGeom prst="rect">
            <a:avLst/>
          </a:prstGeom>
          <a:noFill/>
        </p:spPr>
        <p:txBody>
          <a:bodyPr wrap="square" rtlCol="0">
            <a:spAutoFit/>
          </a:bodyPr>
          <a:lstStyle/>
          <a:p>
            <a:pPr algn="ctr"/>
            <a:r>
              <a:rPr lang="en-US" sz="1400" b="1" dirty="0"/>
              <a:t> </a:t>
            </a:r>
            <a:r>
              <a:rPr lang="en-US" sz="1300" b="1" dirty="0"/>
              <a:t>PTW HOLDER</a:t>
            </a:r>
          </a:p>
        </p:txBody>
      </p:sp>
      <p:sp>
        <p:nvSpPr>
          <p:cNvPr id="17" name="TextBox 16"/>
          <p:cNvSpPr txBox="1"/>
          <p:nvPr/>
        </p:nvSpPr>
        <p:spPr>
          <a:xfrm>
            <a:off x="838200" y="4378523"/>
            <a:ext cx="1752600" cy="307777"/>
          </a:xfrm>
          <a:prstGeom prst="rect">
            <a:avLst/>
          </a:prstGeom>
          <a:noFill/>
        </p:spPr>
        <p:txBody>
          <a:bodyPr wrap="square" rtlCol="0">
            <a:spAutoFit/>
          </a:bodyPr>
          <a:lstStyle/>
          <a:p>
            <a:pPr algn="ctr"/>
            <a:r>
              <a:rPr lang="en-US" sz="1400" b="1" dirty="0"/>
              <a:t>PANEL LOCKOUTS</a:t>
            </a:r>
          </a:p>
        </p:txBody>
      </p:sp>
      <p:sp>
        <p:nvSpPr>
          <p:cNvPr id="18" name="TextBox 17"/>
          <p:cNvSpPr txBox="1"/>
          <p:nvPr/>
        </p:nvSpPr>
        <p:spPr>
          <a:xfrm>
            <a:off x="304800" y="6093023"/>
            <a:ext cx="2286000" cy="307777"/>
          </a:xfrm>
          <a:prstGeom prst="rect">
            <a:avLst/>
          </a:prstGeom>
          <a:noFill/>
        </p:spPr>
        <p:txBody>
          <a:bodyPr wrap="square" rtlCol="0">
            <a:spAutoFit/>
          </a:bodyPr>
          <a:lstStyle/>
          <a:p>
            <a:pPr algn="ctr"/>
            <a:r>
              <a:rPr lang="en-US" sz="1400" b="1" dirty="0"/>
              <a:t>CABLE LOCKOUTS</a:t>
            </a:r>
          </a:p>
        </p:txBody>
      </p:sp>
      <p:sp>
        <p:nvSpPr>
          <p:cNvPr id="19" name="Subtitle 2">
            <a:extLst>
              <a:ext uri="{FF2B5EF4-FFF2-40B4-BE49-F238E27FC236}">
                <a16:creationId xmlns:a16="http://schemas.microsoft.com/office/drawing/2014/main" id="{FBFFEF52-9B1A-4F8B-8F88-20D4ABCE1033}"/>
              </a:ext>
            </a:extLst>
          </p:cNvPr>
          <p:cNvSpPr txBox="1">
            <a:spLocks/>
          </p:cNvSpPr>
          <p:nvPr/>
        </p:nvSpPr>
        <p:spPr>
          <a:xfrm>
            <a:off x="2362200" y="339671"/>
            <a:ext cx="5943600" cy="378023"/>
          </a:xfrm>
          <a:prstGeom prst="rect">
            <a:avLst/>
          </a:prstGeom>
        </p:spPr>
        <p:txBody>
          <a:bodyPr vert="horz" lIns="91440" tIns="45720" rIns="91440" bIns="45720" rtlCol="0">
            <a:noAutofit/>
          </a:bodyPr>
          <a:lstStyle/>
          <a:p>
            <a:pPr marL="342900" lvl="0" indent="-342900" algn="r">
              <a:spcBef>
                <a:spcPct val="20000"/>
              </a:spcBef>
              <a:spcAft>
                <a:spcPts val="1000"/>
              </a:spcAft>
              <a:buClr>
                <a:srgbClr val="FF0000"/>
              </a:buClr>
            </a:pPr>
            <a:r>
              <a:rPr lang="fa-IR" sz="2000" dirty="0">
                <a:solidFill>
                  <a:srgbClr val="00B050"/>
                </a:solidFill>
                <a:cs typeface="B Koodak" panose="00000700000000000000" pitchFamily="2" charset="-78"/>
              </a:rPr>
              <a:t>وسایل و تجهیزات قفل گذاری جهت ایمن سازی منابع انرژی پر خطر</a:t>
            </a:r>
            <a:endParaRPr kumimoji="0" lang="en-US" sz="2000" b="0" i="0" u="none" strike="noStrike" kern="1200" cap="none" spc="0" normalizeH="0" baseline="0" noProof="0" dirty="0">
              <a:ln>
                <a:noFill/>
              </a:ln>
              <a:solidFill>
                <a:srgbClr val="00B050"/>
              </a:solidFill>
              <a:effectLst/>
              <a:uLnTx/>
              <a:uFillTx/>
              <a:cs typeface="B Koodak" panose="00000700000000000000" pitchFamily="2" charset="-78"/>
            </a:endParaRPr>
          </a:p>
        </p:txBody>
      </p:sp>
    </p:spTree>
  </p:cSld>
  <p:clrMapOvr>
    <a:masterClrMapping/>
  </p:clrMapOvr>
  <mc:AlternateContent xmlns:mc="http://schemas.openxmlformats.org/markup-compatibility/2006">
    <mc:Choice xmlns:p14="http://schemas.microsoft.com/office/powerpoint/2010/main" Requires="p14">
      <p:transition p14:dur="100" advClick="0" advTm="100">
        <p:fade/>
      </p:transition>
    </mc:Choice>
    <mc:Fallback>
      <p:transition advClick="0" advTm="1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26897E0E-BAB9-454B-9890-AE3B39B990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pic>
        <p:nvPicPr>
          <p:cNvPr id="22" name="Graphic 21" descr="Lock">
            <a:extLst>
              <a:ext uri="{FF2B5EF4-FFF2-40B4-BE49-F238E27FC236}">
                <a16:creationId xmlns:a16="http://schemas.microsoft.com/office/drawing/2014/main" id="{8DF76858-C847-49DF-883A-28F1466D42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45797" y="1371600"/>
            <a:ext cx="2810177" cy="2810177"/>
          </a:xfrm>
          <a:prstGeom prst="rect">
            <a:avLst/>
          </a:prstGeom>
        </p:spPr>
      </p:pic>
      <p:pic>
        <p:nvPicPr>
          <p:cNvPr id="24" name="Graphic 23" descr="Key">
            <a:extLst>
              <a:ext uri="{FF2B5EF4-FFF2-40B4-BE49-F238E27FC236}">
                <a16:creationId xmlns:a16="http://schemas.microsoft.com/office/drawing/2014/main" id="{DA28252B-A68D-427C-959A-85BCE28F800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9087276">
            <a:off x="8029527" y="3616202"/>
            <a:ext cx="1579578" cy="1579578"/>
          </a:xfrm>
          <a:prstGeom prst="rect">
            <a:avLst/>
          </a:prstGeom>
        </p:spPr>
      </p:pic>
      <p:sp>
        <p:nvSpPr>
          <p:cNvPr id="26" name="Subtitle 2">
            <a:extLst>
              <a:ext uri="{FF2B5EF4-FFF2-40B4-BE49-F238E27FC236}">
                <a16:creationId xmlns:a16="http://schemas.microsoft.com/office/drawing/2014/main" id="{E305479A-6C44-420F-82A4-EE073FB5EF54}"/>
              </a:ext>
            </a:extLst>
          </p:cNvPr>
          <p:cNvSpPr txBox="1">
            <a:spLocks/>
          </p:cNvSpPr>
          <p:nvPr/>
        </p:nvSpPr>
        <p:spPr>
          <a:xfrm>
            <a:off x="6286994" y="2743200"/>
            <a:ext cx="3268980" cy="1676400"/>
          </a:xfrm>
          <a:prstGeom prst="rect">
            <a:avLst/>
          </a:prstGeom>
        </p:spPr>
        <p:txBody>
          <a:bodyPr vert="horz" lIns="91440" tIns="45720" rIns="91440" bIns="45720" rtlCol="0">
            <a:noAutofit/>
          </a:bodyPr>
          <a:lstStyle/>
          <a:p>
            <a:pPr marL="342900" lvl="0" indent="-342900" algn="r">
              <a:spcBef>
                <a:spcPct val="20000"/>
              </a:spcBef>
              <a:spcAft>
                <a:spcPts val="1000"/>
              </a:spcAft>
              <a:buClr>
                <a:srgbClr val="FF0000"/>
              </a:buClr>
            </a:pPr>
            <a:r>
              <a:rPr lang="fa-IR" sz="2400" dirty="0">
                <a:solidFill>
                  <a:srgbClr val="006600"/>
                </a:solidFill>
                <a:cs typeface="B Koodak" panose="00000700000000000000" pitchFamily="2" charset="-78"/>
              </a:rPr>
              <a:t>سیستم قفل گذاری</a:t>
            </a:r>
          </a:p>
          <a:p>
            <a:pPr marL="342900" lvl="0" indent="-342900" algn="r">
              <a:spcBef>
                <a:spcPct val="20000"/>
              </a:spcBef>
              <a:spcAft>
                <a:spcPts val="1000"/>
              </a:spcAft>
              <a:buClr>
                <a:srgbClr val="FF0000"/>
              </a:buClr>
            </a:pPr>
            <a:r>
              <a:rPr kumimoji="0" lang="fa-IR" sz="2400" b="0" i="0" u="none" strike="noStrike" kern="1200" cap="none" spc="0" normalizeH="0" baseline="0" noProof="0" dirty="0">
                <a:ln>
                  <a:noFill/>
                </a:ln>
                <a:solidFill>
                  <a:srgbClr val="006600"/>
                </a:solidFill>
                <a:effectLst/>
                <a:uLnTx/>
                <a:uFillTx/>
                <a:cs typeface="B Koodak" panose="00000700000000000000" pitchFamily="2" charset="-78"/>
              </a:rPr>
              <a:t>با قابلیـت شناسایی</a:t>
            </a:r>
          </a:p>
          <a:p>
            <a:pPr marL="342900" lvl="0" indent="-342900" algn="r">
              <a:spcBef>
                <a:spcPct val="20000"/>
              </a:spcBef>
              <a:spcAft>
                <a:spcPts val="1000"/>
              </a:spcAft>
              <a:buClr>
                <a:srgbClr val="FF0000"/>
              </a:buClr>
            </a:pPr>
            <a:r>
              <a:rPr lang="fa-IR" sz="2400" dirty="0">
                <a:solidFill>
                  <a:srgbClr val="006600"/>
                </a:solidFill>
                <a:cs typeface="B Koodak" panose="00000700000000000000" pitchFamily="2" charset="-78"/>
              </a:rPr>
              <a:t>و ردیابی از 3 نقطه</a:t>
            </a:r>
            <a:endParaRPr kumimoji="0" lang="fa-IR" sz="2400" b="0" i="0" u="none" strike="noStrike" kern="1200" cap="none" spc="0" normalizeH="0" baseline="0" noProof="0" dirty="0">
              <a:ln>
                <a:noFill/>
              </a:ln>
              <a:solidFill>
                <a:srgbClr val="006600"/>
              </a:solidFill>
              <a:effectLst/>
              <a:uLnTx/>
              <a:uFillTx/>
              <a:cs typeface="B Koodak" panose="00000700000000000000" pitchFamily="2" charset="-78"/>
            </a:endParaRPr>
          </a:p>
        </p:txBody>
      </p:sp>
    </p:spTree>
  </p:cSld>
  <p:clrMapOvr>
    <a:masterClrMapping/>
  </p:clrMapOvr>
  <mc:AlternateContent xmlns:mc="http://schemas.openxmlformats.org/markup-compatibility/2006">
    <mc:Choice xmlns:p14="http://schemas.microsoft.com/office/powerpoint/2010/main" Requires="p14">
      <p:transition p14:dur="100" advClick="0" advTm="100">
        <p:fade/>
      </p:transition>
    </mc:Choice>
    <mc:Fallback>
      <p:transition advClick="0" advTm="1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7D53D4-9548-4564-808F-9DAAEECDAE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6" name="Subtitle 2">
            <a:extLst>
              <a:ext uri="{FF2B5EF4-FFF2-40B4-BE49-F238E27FC236}">
                <a16:creationId xmlns:a16="http://schemas.microsoft.com/office/drawing/2014/main" id="{BDF102C2-0857-454D-9AE4-C3E59BDF8E58}"/>
              </a:ext>
            </a:extLst>
          </p:cNvPr>
          <p:cNvSpPr txBox="1">
            <a:spLocks/>
          </p:cNvSpPr>
          <p:nvPr/>
        </p:nvSpPr>
        <p:spPr>
          <a:xfrm>
            <a:off x="1295400" y="762000"/>
            <a:ext cx="6553200" cy="609600"/>
          </a:xfrm>
          <a:prstGeom prst="rect">
            <a:avLst/>
          </a:prstGeom>
        </p:spPr>
        <p:txBody>
          <a:bodyPr vert="horz" lIns="91440" tIns="45720" rIns="91440" bIns="45720" rtlCol="0">
            <a:noAutofit/>
          </a:bodyPr>
          <a:lstStyle/>
          <a:p>
            <a:pPr marL="342900" lvl="0" indent="-342900" algn="r">
              <a:spcBef>
                <a:spcPct val="20000"/>
              </a:spcBef>
              <a:spcAft>
                <a:spcPts val="1000"/>
              </a:spcAft>
              <a:buClr>
                <a:srgbClr val="FF0000"/>
              </a:buClr>
            </a:pPr>
            <a:r>
              <a:rPr lang="fa-IR" sz="2400" dirty="0">
                <a:solidFill>
                  <a:srgbClr val="006600"/>
                </a:solidFill>
                <a:cs typeface="B Koodak" panose="00000700000000000000" pitchFamily="2" charset="-78"/>
              </a:rPr>
              <a:t>سیستم قفل گذاری </a:t>
            </a:r>
            <a:r>
              <a:rPr kumimoji="0" lang="fa-IR" sz="2400" b="0" i="0" u="none" strike="noStrike" kern="1200" cap="none" spc="0" normalizeH="0" baseline="0" noProof="0" dirty="0">
                <a:ln>
                  <a:noFill/>
                </a:ln>
                <a:solidFill>
                  <a:srgbClr val="006600"/>
                </a:solidFill>
                <a:effectLst/>
                <a:uLnTx/>
                <a:uFillTx/>
                <a:cs typeface="B Koodak" panose="00000700000000000000" pitchFamily="2" charset="-78"/>
              </a:rPr>
              <a:t>با قابلیـت شناسایی </a:t>
            </a:r>
            <a:r>
              <a:rPr lang="fa-IR" sz="2400" dirty="0">
                <a:solidFill>
                  <a:srgbClr val="006600"/>
                </a:solidFill>
                <a:cs typeface="B Koodak" panose="00000700000000000000" pitchFamily="2" charset="-78"/>
              </a:rPr>
              <a:t>و ردیابی از 3 نقطه</a:t>
            </a:r>
            <a:endParaRPr kumimoji="0" lang="fa-IR" sz="2400" b="0" i="0" u="none" strike="noStrike" kern="1200" cap="none" spc="0" normalizeH="0" baseline="0" noProof="0" dirty="0">
              <a:ln>
                <a:noFill/>
              </a:ln>
              <a:solidFill>
                <a:srgbClr val="006600"/>
              </a:solidFill>
              <a:effectLst/>
              <a:uLnTx/>
              <a:uFillTx/>
              <a:cs typeface="B Koodak" panose="00000700000000000000" pitchFamily="2" charset="-78"/>
            </a:endParaRPr>
          </a:p>
        </p:txBody>
      </p:sp>
    </p:spTree>
    <p:extLst>
      <p:ext uri="{BB962C8B-B14F-4D97-AF65-F5344CB8AC3E}">
        <p14:creationId xmlns:p14="http://schemas.microsoft.com/office/powerpoint/2010/main" val="1062560028"/>
      </p:ext>
    </p:extLst>
  </p:cSld>
  <p:clrMapOvr>
    <a:masterClrMapping/>
  </p:clrMapOvr>
  <mc:AlternateContent xmlns:mc="http://schemas.openxmlformats.org/markup-compatibility/2006">
    <mc:Choice xmlns:p14="http://schemas.microsoft.com/office/powerpoint/2010/main" Requires="p14">
      <p:transition p14:dur="100" advClick="0" advTm="100">
        <p:fade/>
      </p:transition>
    </mc:Choice>
    <mc:Fallback>
      <p:transition advClick="0" advTm="1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CCF6EF-4665-4EAE-A15A-CDEBCCB2BA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43" y="0"/>
            <a:ext cx="9949543" cy="6858000"/>
          </a:xfrm>
          <a:prstGeom prst="rect">
            <a:avLst/>
          </a:prstGeom>
        </p:spPr>
      </p:pic>
      <p:sp>
        <p:nvSpPr>
          <p:cNvPr id="6" name="Subtitle 2">
            <a:extLst>
              <a:ext uri="{FF2B5EF4-FFF2-40B4-BE49-F238E27FC236}">
                <a16:creationId xmlns:a16="http://schemas.microsoft.com/office/drawing/2014/main" id="{C5360C7D-C090-438A-B097-3D1E3DE37537}"/>
              </a:ext>
            </a:extLst>
          </p:cNvPr>
          <p:cNvSpPr txBox="1">
            <a:spLocks/>
          </p:cNvSpPr>
          <p:nvPr/>
        </p:nvSpPr>
        <p:spPr>
          <a:xfrm>
            <a:off x="5638800" y="1447800"/>
            <a:ext cx="4038600" cy="609600"/>
          </a:xfrm>
          <a:prstGeom prst="rect">
            <a:avLst/>
          </a:prstGeom>
        </p:spPr>
        <p:txBody>
          <a:bodyPr vert="horz" lIns="91440" tIns="45720" rIns="91440" bIns="45720" rtlCol="0">
            <a:noAutofit/>
          </a:bodyPr>
          <a:lstStyle/>
          <a:p>
            <a:pPr marL="342900" lvl="0" indent="-342900" algn="ctr">
              <a:spcBef>
                <a:spcPct val="20000"/>
              </a:spcBef>
              <a:spcAft>
                <a:spcPts val="1000"/>
              </a:spcAft>
              <a:buClr>
                <a:srgbClr val="FF0000"/>
              </a:buClr>
            </a:pPr>
            <a:r>
              <a:rPr lang="fa-IR" sz="2400" dirty="0">
                <a:solidFill>
                  <a:srgbClr val="006600"/>
                </a:solidFill>
                <a:cs typeface="B Koodak" panose="00000700000000000000" pitchFamily="2" charset="-78"/>
              </a:rPr>
              <a:t>سیستم قفل گذاری </a:t>
            </a:r>
            <a:r>
              <a:rPr kumimoji="0" lang="fa-IR" sz="2400" b="0" i="0" u="none" strike="noStrike" kern="1200" cap="none" spc="0" normalizeH="0" baseline="0" noProof="0" dirty="0">
                <a:ln>
                  <a:noFill/>
                </a:ln>
                <a:solidFill>
                  <a:srgbClr val="006600"/>
                </a:solidFill>
                <a:effectLst/>
                <a:uLnTx/>
                <a:uFillTx/>
                <a:cs typeface="B Koodak" panose="00000700000000000000" pitchFamily="2" charset="-78"/>
              </a:rPr>
              <a:t>با قابلیـت شناسایی</a:t>
            </a:r>
          </a:p>
          <a:p>
            <a:pPr marL="342900" lvl="0" indent="-342900" algn="ctr">
              <a:spcBef>
                <a:spcPct val="20000"/>
              </a:spcBef>
              <a:spcAft>
                <a:spcPts val="1000"/>
              </a:spcAft>
              <a:buClr>
                <a:srgbClr val="FF0000"/>
              </a:buClr>
            </a:pPr>
            <a:r>
              <a:rPr lang="fa-IR" sz="2400" dirty="0">
                <a:solidFill>
                  <a:srgbClr val="006600"/>
                </a:solidFill>
                <a:cs typeface="B Koodak" panose="00000700000000000000" pitchFamily="2" charset="-78"/>
              </a:rPr>
              <a:t>و ردیابی از 3 نقطه</a:t>
            </a:r>
            <a:endParaRPr kumimoji="0" lang="fa-IR" sz="2400" b="0" i="0" u="none" strike="noStrike" kern="1200" cap="none" spc="0" normalizeH="0" baseline="0" noProof="0" dirty="0">
              <a:ln>
                <a:noFill/>
              </a:ln>
              <a:solidFill>
                <a:srgbClr val="006600"/>
              </a:solidFill>
              <a:effectLst/>
              <a:uLnTx/>
              <a:uFillTx/>
              <a:cs typeface="B Koodak" panose="00000700000000000000" pitchFamily="2" charset="-78"/>
            </a:endParaRPr>
          </a:p>
        </p:txBody>
      </p:sp>
    </p:spTree>
    <p:extLst>
      <p:ext uri="{BB962C8B-B14F-4D97-AF65-F5344CB8AC3E}">
        <p14:creationId xmlns:p14="http://schemas.microsoft.com/office/powerpoint/2010/main" val="1170887030"/>
      </p:ext>
    </p:extLst>
  </p:cSld>
  <p:clrMapOvr>
    <a:masterClrMapping/>
  </p:clrMapOvr>
  <mc:AlternateContent xmlns:mc="http://schemas.openxmlformats.org/markup-compatibility/2006">
    <mc:Choice xmlns:p14="http://schemas.microsoft.com/office/powerpoint/2010/main" Requires="p14">
      <p:transition p14:dur="100" advClick="0" advTm="100">
        <p:fade/>
      </p:transition>
    </mc:Choice>
    <mc:Fallback>
      <p:transition advClick="0" advTm="1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74A64F-75A4-4D48-A6C0-01F56D3A77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6" name="Subtitle 2">
            <a:extLst>
              <a:ext uri="{FF2B5EF4-FFF2-40B4-BE49-F238E27FC236}">
                <a16:creationId xmlns:a16="http://schemas.microsoft.com/office/drawing/2014/main" id="{2983B9B5-33E5-4BA2-B1BD-B33B84E742D5}"/>
              </a:ext>
            </a:extLst>
          </p:cNvPr>
          <p:cNvSpPr txBox="1">
            <a:spLocks/>
          </p:cNvSpPr>
          <p:nvPr/>
        </p:nvSpPr>
        <p:spPr>
          <a:xfrm>
            <a:off x="5867400" y="1600200"/>
            <a:ext cx="4038600" cy="1143000"/>
          </a:xfrm>
          <a:prstGeom prst="rect">
            <a:avLst/>
          </a:prstGeom>
        </p:spPr>
        <p:txBody>
          <a:bodyPr vert="horz" lIns="91440" tIns="45720" rIns="91440" bIns="45720" rtlCol="0">
            <a:noAutofit/>
          </a:bodyPr>
          <a:lstStyle/>
          <a:p>
            <a:pPr marL="342900" lvl="0" indent="-342900" algn="ctr">
              <a:spcBef>
                <a:spcPct val="20000"/>
              </a:spcBef>
              <a:spcAft>
                <a:spcPts val="1000"/>
              </a:spcAft>
              <a:buClr>
                <a:srgbClr val="FF0000"/>
              </a:buClr>
            </a:pPr>
            <a:r>
              <a:rPr lang="fa-IR" sz="2400" dirty="0">
                <a:solidFill>
                  <a:srgbClr val="006600"/>
                </a:solidFill>
                <a:cs typeface="B Koodak" panose="00000700000000000000" pitchFamily="2" charset="-78"/>
              </a:rPr>
              <a:t>سیستم قفل گذاری </a:t>
            </a:r>
            <a:r>
              <a:rPr kumimoji="0" lang="fa-IR" sz="2400" b="0" i="0" u="none" strike="noStrike" kern="1200" cap="none" spc="0" normalizeH="0" baseline="0" noProof="0" dirty="0">
                <a:ln>
                  <a:noFill/>
                </a:ln>
                <a:solidFill>
                  <a:srgbClr val="006600"/>
                </a:solidFill>
                <a:effectLst/>
                <a:uLnTx/>
                <a:uFillTx/>
                <a:cs typeface="B Koodak" panose="00000700000000000000" pitchFamily="2" charset="-78"/>
              </a:rPr>
              <a:t>با قابلیـت</a:t>
            </a:r>
            <a:endParaRPr kumimoji="0" lang="en-US" sz="2400" b="0" i="0" u="none" strike="noStrike" kern="1200" cap="none" spc="0" normalizeH="0" baseline="0" noProof="0" dirty="0">
              <a:ln>
                <a:noFill/>
              </a:ln>
              <a:solidFill>
                <a:srgbClr val="006600"/>
              </a:solidFill>
              <a:effectLst/>
              <a:uLnTx/>
              <a:uFillTx/>
              <a:cs typeface="B Koodak" panose="00000700000000000000" pitchFamily="2" charset="-78"/>
            </a:endParaRPr>
          </a:p>
          <a:p>
            <a:pPr marL="342900" lvl="0" indent="-342900" algn="ctr">
              <a:spcBef>
                <a:spcPct val="20000"/>
              </a:spcBef>
              <a:spcAft>
                <a:spcPts val="1000"/>
              </a:spcAft>
              <a:buClr>
                <a:srgbClr val="FF0000"/>
              </a:buClr>
            </a:pPr>
            <a:r>
              <a:rPr kumimoji="0" lang="fa-IR" sz="2400" b="0" i="0" u="none" strike="noStrike" kern="1200" cap="none" spc="0" normalizeH="0" baseline="0" noProof="0" dirty="0">
                <a:ln>
                  <a:noFill/>
                </a:ln>
                <a:solidFill>
                  <a:srgbClr val="006600"/>
                </a:solidFill>
                <a:effectLst/>
                <a:uLnTx/>
                <a:uFillTx/>
                <a:cs typeface="B Koodak" panose="00000700000000000000" pitchFamily="2" charset="-78"/>
              </a:rPr>
              <a:t>شناسایی </a:t>
            </a:r>
            <a:r>
              <a:rPr lang="fa-IR" sz="2400" dirty="0">
                <a:solidFill>
                  <a:srgbClr val="006600"/>
                </a:solidFill>
                <a:cs typeface="B Koodak" panose="00000700000000000000" pitchFamily="2" charset="-78"/>
              </a:rPr>
              <a:t>و ردیابی از 3 نقطه</a:t>
            </a:r>
            <a:endParaRPr kumimoji="0" lang="fa-IR" sz="2400" b="0" i="0" u="none" strike="noStrike" kern="1200" cap="none" spc="0" normalizeH="0" baseline="0" noProof="0" dirty="0">
              <a:ln>
                <a:noFill/>
              </a:ln>
              <a:solidFill>
                <a:srgbClr val="006600"/>
              </a:solidFill>
              <a:effectLst/>
              <a:uLnTx/>
              <a:uFillTx/>
              <a:cs typeface="B Koodak" panose="00000700000000000000" pitchFamily="2" charset="-78"/>
            </a:endParaRPr>
          </a:p>
        </p:txBody>
      </p:sp>
    </p:spTree>
    <p:extLst>
      <p:ext uri="{BB962C8B-B14F-4D97-AF65-F5344CB8AC3E}">
        <p14:creationId xmlns:p14="http://schemas.microsoft.com/office/powerpoint/2010/main" val="2243044782"/>
      </p:ext>
    </p:extLst>
  </p:cSld>
  <p:clrMapOvr>
    <a:masterClrMapping/>
  </p:clrMapOvr>
  <mc:AlternateContent xmlns:mc="http://schemas.openxmlformats.org/markup-compatibility/2006">
    <mc:Choice xmlns:p14="http://schemas.microsoft.com/office/powerpoint/2010/main" Requires="p14">
      <p:transition p14:dur="100" advClick="0" advTm="100">
        <p:fade/>
      </p:transition>
    </mc:Choice>
    <mc:Fallback>
      <p:transition advClick="0" advTm="1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0CB79C-7DAA-4777-8069-F5FEF438AD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8" name="Subtitle 2">
            <a:extLst>
              <a:ext uri="{FF2B5EF4-FFF2-40B4-BE49-F238E27FC236}">
                <a16:creationId xmlns:a16="http://schemas.microsoft.com/office/drawing/2014/main" id="{66CE122A-FE46-4039-8F46-F58D14E29235}"/>
              </a:ext>
            </a:extLst>
          </p:cNvPr>
          <p:cNvSpPr txBox="1">
            <a:spLocks/>
          </p:cNvSpPr>
          <p:nvPr/>
        </p:nvSpPr>
        <p:spPr>
          <a:xfrm>
            <a:off x="4343400" y="1066800"/>
            <a:ext cx="4953000" cy="609600"/>
          </a:xfrm>
          <a:prstGeom prst="rect">
            <a:avLst/>
          </a:prstGeom>
        </p:spPr>
        <p:txBody>
          <a:bodyPr vert="horz" lIns="91440" tIns="45720" rIns="91440" bIns="45720" rtlCol="0">
            <a:noAutofit/>
          </a:bodyPr>
          <a:lstStyle/>
          <a:p>
            <a:pPr marL="342900" lvl="0" indent="-342900" algn="r">
              <a:spcBef>
                <a:spcPct val="20000"/>
              </a:spcBef>
              <a:spcAft>
                <a:spcPts val="1000"/>
              </a:spcAft>
              <a:buClr>
                <a:srgbClr val="FF0000"/>
              </a:buClr>
            </a:pPr>
            <a:r>
              <a:rPr lang="fa-IR" sz="2400" dirty="0">
                <a:solidFill>
                  <a:srgbClr val="006600"/>
                </a:solidFill>
                <a:cs typeface="B Koodak" panose="00000700000000000000" pitchFamily="2" charset="-78"/>
              </a:rPr>
              <a:t>سامانه عمومی قفل گذاری کلیدهای مینیاتوری</a:t>
            </a:r>
            <a:endParaRPr kumimoji="0" lang="fa-IR" sz="2400" b="0" i="0" u="none" strike="noStrike" kern="1200" cap="none" spc="0" normalizeH="0" baseline="0" noProof="0" dirty="0">
              <a:ln>
                <a:noFill/>
              </a:ln>
              <a:solidFill>
                <a:srgbClr val="006600"/>
              </a:solidFill>
              <a:effectLst/>
              <a:uLnTx/>
              <a:uFillTx/>
              <a:cs typeface="B Koodak" panose="00000700000000000000" pitchFamily="2" charset="-78"/>
            </a:endParaRPr>
          </a:p>
        </p:txBody>
      </p:sp>
    </p:spTree>
    <p:extLst>
      <p:ext uri="{BB962C8B-B14F-4D97-AF65-F5344CB8AC3E}">
        <p14:creationId xmlns:p14="http://schemas.microsoft.com/office/powerpoint/2010/main" val="1357539417"/>
      </p:ext>
    </p:extLst>
  </p:cSld>
  <p:clrMapOvr>
    <a:masterClrMapping/>
  </p:clrMapOvr>
  <mc:AlternateContent xmlns:mc="http://schemas.openxmlformats.org/markup-compatibility/2006">
    <mc:Choice xmlns:p14="http://schemas.microsoft.com/office/powerpoint/2010/main" Requires="p14">
      <p:transition p14:dur="100" advClick="0" advTm="100">
        <p:fade/>
      </p:transition>
    </mc:Choice>
    <mc:Fallback>
      <p:transition advClick="0" advTm="100">
        <p:fade/>
      </p:transition>
    </mc:Fallback>
  </mc:AlternateContent>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5378</TotalTime>
  <Words>550</Words>
  <Application>Microsoft Office PowerPoint</Application>
  <PresentationFormat>A4 Paper (210x297 mm)</PresentationFormat>
  <Paragraphs>91</Paragraphs>
  <Slides>16</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Arial Black</vt:lpstr>
      <vt:lpstr>B Bardiya</vt:lpstr>
      <vt:lpstr>B Koodak</vt:lpstr>
      <vt:lpstr>B Titr</vt:lpstr>
      <vt:lpstr>Calibri</vt:lpstr>
      <vt:lpstr>Swiss911 XCm BT</vt:lpstr>
      <vt:lpstr>Times New Roman</vt:lpstr>
      <vt:lpstr>Office Theme</vt:lpstr>
      <vt:lpstr>PowerPoint Presentation</vt:lpstr>
      <vt:lpstr>LOCK OUT &amp; TAG OUT</vt:lpstr>
      <vt:lpstr>LOCK OUT &amp; TAG 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Loto Safety Products DMCC</dc:title>
  <dc:creator>user</dc:creator>
  <cp:lastModifiedBy>DESIGN</cp:lastModifiedBy>
  <cp:revision>435</cp:revision>
  <cp:lastPrinted>2021-01-30T06:19:22Z</cp:lastPrinted>
  <dcterms:created xsi:type="dcterms:W3CDTF">2016-05-07T17:30:09Z</dcterms:created>
  <dcterms:modified xsi:type="dcterms:W3CDTF">2021-01-31T06:47:05Z</dcterms:modified>
</cp:coreProperties>
</file>